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3"/>
  </p:notesMasterIdLst>
  <p:handoutMasterIdLst>
    <p:handoutMasterId r:id="rId44"/>
  </p:handoutMasterIdLst>
  <p:sldIdLst>
    <p:sldId id="256" r:id="rId2"/>
    <p:sldId id="332" r:id="rId3"/>
    <p:sldId id="323" r:id="rId4"/>
    <p:sldId id="309" r:id="rId5"/>
    <p:sldId id="310" r:id="rId6"/>
    <p:sldId id="324" r:id="rId7"/>
    <p:sldId id="311" r:id="rId8"/>
    <p:sldId id="312" r:id="rId9"/>
    <p:sldId id="307" r:id="rId10"/>
    <p:sldId id="313" r:id="rId11"/>
    <p:sldId id="314" r:id="rId12"/>
    <p:sldId id="315" r:id="rId13"/>
    <p:sldId id="325" r:id="rId14"/>
    <p:sldId id="326" r:id="rId15"/>
    <p:sldId id="316" r:id="rId16"/>
    <p:sldId id="327" r:id="rId17"/>
    <p:sldId id="328" r:id="rId18"/>
    <p:sldId id="317" r:id="rId19"/>
    <p:sldId id="318" r:id="rId20"/>
    <p:sldId id="319" r:id="rId21"/>
    <p:sldId id="286" r:id="rId22"/>
    <p:sldId id="291" r:id="rId23"/>
    <p:sldId id="292" r:id="rId24"/>
    <p:sldId id="320" r:id="rId25"/>
    <p:sldId id="322" r:id="rId26"/>
    <p:sldId id="262" r:id="rId27"/>
    <p:sldId id="293" r:id="rId28"/>
    <p:sldId id="305" r:id="rId29"/>
    <p:sldId id="267" r:id="rId30"/>
    <p:sldId id="304" r:id="rId31"/>
    <p:sldId id="306" r:id="rId32"/>
    <p:sldId id="299" r:id="rId33"/>
    <p:sldId id="300" r:id="rId34"/>
    <p:sldId id="301" r:id="rId35"/>
    <p:sldId id="303" r:id="rId36"/>
    <p:sldId id="331" r:id="rId37"/>
    <p:sldId id="329" r:id="rId38"/>
    <p:sldId id="330" r:id="rId39"/>
    <p:sldId id="302" r:id="rId40"/>
    <p:sldId id="333" r:id="rId41"/>
    <p:sldId id="289" r:id="rId4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00"/>
    <a:srgbClr val="CC9900"/>
    <a:srgbClr val="FFCC00"/>
    <a:srgbClr val="00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15" autoAdjust="0"/>
  </p:normalViewPr>
  <p:slideViewPr>
    <p:cSldViewPr>
      <p:cViewPr>
        <p:scale>
          <a:sx n="81" d="100"/>
          <a:sy n="81" d="100"/>
        </p:scale>
        <p:origin x="-1044" y="-90"/>
      </p:cViewPr>
      <p:guideLst>
        <p:guide orient="horz" pos="2160"/>
        <p:guide pos="2880"/>
      </p:guideLst>
    </p:cSldViewPr>
  </p:slideViewPr>
  <p:outlineViewPr>
    <p:cViewPr>
      <p:scale>
        <a:sx n="33" d="100"/>
        <a:sy n="33" d="100"/>
      </p:scale>
      <p:origin x="0" y="335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4928154315639"/>
          <c:y val="3.2581453634085197E-2"/>
          <c:w val="0.89507184568436104"/>
          <c:h val="0.85273045229811395"/>
        </c:manualLayout>
      </c:layout>
      <c:barChart>
        <c:barDir val="col"/>
        <c:grouping val="clustered"/>
        <c:varyColors val="0"/>
        <c:ser>
          <c:idx val="0"/>
          <c:order val="0"/>
          <c:tx>
            <c:strRef>
              <c:f>Sheet1!$F$3</c:f>
              <c:strCache>
                <c:ptCount val="1"/>
                <c:pt idx="0">
                  <c:v>Developed Countries</c:v>
                </c:pt>
              </c:strCache>
            </c:strRef>
          </c:tx>
          <c:invertIfNegative val="0"/>
          <c:cat>
            <c:numRef>
              <c:f>Sheet1!$E$4:$E$7</c:f>
              <c:numCache>
                <c:formatCode>General</c:formatCode>
                <c:ptCount val="4"/>
                <c:pt idx="0">
                  <c:v>1970</c:v>
                </c:pt>
                <c:pt idx="1">
                  <c:v>1980</c:v>
                </c:pt>
                <c:pt idx="2">
                  <c:v>1990</c:v>
                </c:pt>
                <c:pt idx="3">
                  <c:v>2000</c:v>
                </c:pt>
              </c:numCache>
            </c:numRef>
          </c:cat>
          <c:val>
            <c:numRef>
              <c:f>Sheet1!$F$4:$F$7</c:f>
              <c:numCache>
                <c:formatCode>General</c:formatCode>
                <c:ptCount val="4"/>
                <c:pt idx="0">
                  <c:v>28</c:v>
                </c:pt>
                <c:pt idx="1">
                  <c:v>22</c:v>
                </c:pt>
                <c:pt idx="2">
                  <c:v>17</c:v>
                </c:pt>
                <c:pt idx="3">
                  <c:v>14</c:v>
                </c:pt>
              </c:numCache>
            </c:numRef>
          </c:val>
        </c:ser>
        <c:ser>
          <c:idx val="1"/>
          <c:order val="1"/>
          <c:tx>
            <c:strRef>
              <c:f>Sheet1!$G$3</c:f>
              <c:strCache>
                <c:ptCount val="1"/>
                <c:pt idx="0">
                  <c:v>Developing Countries</c:v>
                </c:pt>
              </c:strCache>
            </c:strRef>
          </c:tx>
          <c:invertIfNegative val="0"/>
          <c:cat>
            <c:numRef>
              <c:f>Sheet1!$E$4:$E$7</c:f>
              <c:numCache>
                <c:formatCode>General</c:formatCode>
                <c:ptCount val="4"/>
                <c:pt idx="0">
                  <c:v>1970</c:v>
                </c:pt>
                <c:pt idx="1">
                  <c:v>1980</c:v>
                </c:pt>
                <c:pt idx="2">
                  <c:v>1990</c:v>
                </c:pt>
                <c:pt idx="3">
                  <c:v>2000</c:v>
                </c:pt>
              </c:numCache>
            </c:numRef>
          </c:cat>
          <c:val>
            <c:numRef>
              <c:f>Sheet1!$G$4:$G$7</c:f>
              <c:numCache>
                <c:formatCode>General</c:formatCode>
                <c:ptCount val="4"/>
                <c:pt idx="0">
                  <c:v>28</c:v>
                </c:pt>
                <c:pt idx="1">
                  <c:v>30</c:v>
                </c:pt>
                <c:pt idx="2">
                  <c:v>34</c:v>
                </c:pt>
                <c:pt idx="3">
                  <c:v>40</c:v>
                </c:pt>
              </c:numCache>
            </c:numRef>
          </c:val>
        </c:ser>
        <c:dLbls>
          <c:showLegendKey val="0"/>
          <c:showVal val="0"/>
          <c:showCatName val="0"/>
          <c:showSerName val="0"/>
          <c:showPercent val="0"/>
          <c:showBubbleSize val="0"/>
        </c:dLbls>
        <c:gapWidth val="150"/>
        <c:axId val="145128064"/>
        <c:axId val="147427712"/>
      </c:barChart>
      <c:catAx>
        <c:axId val="145128064"/>
        <c:scaling>
          <c:orientation val="minMax"/>
        </c:scaling>
        <c:delete val="0"/>
        <c:axPos val="b"/>
        <c:numFmt formatCode="General" sourceLinked="1"/>
        <c:majorTickMark val="in"/>
        <c:minorTickMark val="none"/>
        <c:tickLblPos val="nextTo"/>
        <c:crossAx val="147427712"/>
        <c:crosses val="autoZero"/>
        <c:auto val="1"/>
        <c:lblAlgn val="ctr"/>
        <c:lblOffset val="100"/>
        <c:noMultiLvlLbl val="0"/>
      </c:catAx>
      <c:valAx>
        <c:axId val="147427712"/>
        <c:scaling>
          <c:orientation val="minMax"/>
          <c:max val="50"/>
        </c:scaling>
        <c:delete val="0"/>
        <c:axPos val="l"/>
        <c:majorGridlines/>
        <c:numFmt formatCode="General" sourceLinked="1"/>
        <c:majorTickMark val="in"/>
        <c:minorTickMark val="none"/>
        <c:tickLblPos val="nextTo"/>
        <c:crossAx val="145128064"/>
        <c:crosses val="autoZero"/>
        <c:crossBetween val="between"/>
        <c:majorUnit val="10"/>
      </c:valAx>
    </c:plotArea>
    <c:legend>
      <c:legendPos val="r"/>
      <c:layout>
        <c:manualLayout>
          <c:xMode val="edge"/>
          <c:yMode val="edge"/>
          <c:x val="0.19732136244121001"/>
          <c:y val="3.9181365888120698E-2"/>
          <c:w val="0.49447929774328397"/>
          <c:h val="0.26475041201245197"/>
        </c:manualLayout>
      </c:layout>
      <c:overlay val="0"/>
    </c:legend>
    <c:plotVisOnly val="1"/>
    <c:dispBlanksAs val="gap"/>
    <c:showDLblsOverMax val="0"/>
  </c:chart>
  <c:txPr>
    <a:bodyPr/>
    <a:lstStyle/>
    <a:p>
      <a:pPr>
        <a:defRPr sz="2000" b="1"/>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4727718490776"/>
          <c:y val="2.8776978417266199E-2"/>
          <c:w val="0.895272281509224"/>
          <c:h val="0.87745010290979797"/>
        </c:manualLayout>
      </c:layout>
      <c:barChart>
        <c:barDir val="col"/>
        <c:grouping val="clustered"/>
        <c:varyColors val="0"/>
        <c:ser>
          <c:idx val="0"/>
          <c:order val="0"/>
          <c:tx>
            <c:strRef>
              <c:f>Sheet1!$F$9</c:f>
              <c:strCache>
                <c:ptCount val="1"/>
                <c:pt idx="0">
                  <c:v>Developed Countries</c:v>
                </c:pt>
              </c:strCache>
            </c:strRef>
          </c:tx>
          <c:invertIfNegative val="0"/>
          <c:cat>
            <c:numRef>
              <c:f>Sheet1!$E$10:$E$13</c:f>
              <c:numCache>
                <c:formatCode>General</c:formatCode>
                <c:ptCount val="4"/>
                <c:pt idx="0">
                  <c:v>1970</c:v>
                </c:pt>
                <c:pt idx="1">
                  <c:v>1980</c:v>
                </c:pt>
                <c:pt idx="2">
                  <c:v>1990</c:v>
                </c:pt>
                <c:pt idx="3">
                  <c:v>2000</c:v>
                </c:pt>
              </c:numCache>
            </c:numRef>
          </c:cat>
          <c:val>
            <c:numRef>
              <c:f>Sheet1!$F$10:$F$13</c:f>
              <c:numCache>
                <c:formatCode>General</c:formatCode>
                <c:ptCount val="4"/>
                <c:pt idx="0">
                  <c:v>30</c:v>
                </c:pt>
                <c:pt idx="1">
                  <c:v>24</c:v>
                </c:pt>
                <c:pt idx="2">
                  <c:v>20</c:v>
                </c:pt>
                <c:pt idx="3">
                  <c:v>17</c:v>
                </c:pt>
              </c:numCache>
            </c:numRef>
          </c:val>
        </c:ser>
        <c:ser>
          <c:idx val="1"/>
          <c:order val="1"/>
          <c:tx>
            <c:strRef>
              <c:f>Sheet1!$G$9</c:f>
              <c:strCache>
                <c:ptCount val="1"/>
                <c:pt idx="0">
                  <c:v>Developing Countries</c:v>
                </c:pt>
              </c:strCache>
            </c:strRef>
          </c:tx>
          <c:invertIfNegative val="0"/>
          <c:cat>
            <c:numRef>
              <c:f>Sheet1!$E$10:$E$13</c:f>
              <c:numCache>
                <c:formatCode>General</c:formatCode>
                <c:ptCount val="4"/>
                <c:pt idx="0">
                  <c:v>1970</c:v>
                </c:pt>
                <c:pt idx="1">
                  <c:v>1980</c:v>
                </c:pt>
                <c:pt idx="2">
                  <c:v>1990</c:v>
                </c:pt>
                <c:pt idx="3">
                  <c:v>2000</c:v>
                </c:pt>
              </c:numCache>
            </c:numRef>
          </c:cat>
          <c:val>
            <c:numRef>
              <c:f>Sheet1!$G$10:$G$13</c:f>
              <c:numCache>
                <c:formatCode>General</c:formatCode>
                <c:ptCount val="4"/>
                <c:pt idx="0">
                  <c:v>30</c:v>
                </c:pt>
                <c:pt idx="1">
                  <c:v>33</c:v>
                </c:pt>
                <c:pt idx="2">
                  <c:v>43</c:v>
                </c:pt>
                <c:pt idx="3">
                  <c:v>45</c:v>
                </c:pt>
              </c:numCache>
            </c:numRef>
          </c:val>
        </c:ser>
        <c:dLbls>
          <c:showLegendKey val="0"/>
          <c:showVal val="0"/>
          <c:showCatName val="0"/>
          <c:showSerName val="0"/>
          <c:showPercent val="0"/>
          <c:showBubbleSize val="0"/>
        </c:dLbls>
        <c:gapWidth val="150"/>
        <c:axId val="160695040"/>
        <c:axId val="160696576"/>
      </c:barChart>
      <c:catAx>
        <c:axId val="160695040"/>
        <c:scaling>
          <c:orientation val="minMax"/>
        </c:scaling>
        <c:delete val="0"/>
        <c:axPos val="b"/>
        <c:numFmt formatCode="General" sourceLinked="1"/>
        <c:majorTickMark val="in"/>
        <c:minorTickMark val="none"/>
        <c:tickLblPos val="nextTo"/>
        <c:crossAx val="160696576"/>
        <c:crosses val="autoZero"/>
        <c:auto val="1"/>
        <c:lblAlgn val="ctr"/>
        <c:lblOffset val="100"/>
        <c:noMultiLvlLbl val="0"/>
      </c:catAx>
      <c:valAx>
        <c:axId val="160696576"/>
        <c:scaling>
          <c:orientation val="minMax"/>
        </c:scaling>
        <c:delete val="0"/>
        <c:axPos val="l"/>
        <c:majorGridlines/>
        <c:numFmt formatCode="General" sourceLinked="1"/>
        <c:majorTickMark val="in"/>
        <c:minorTickMark val="none"/>
        <c:tickLblPos val="nextTo"/>
        <c:crossAx val="160695040"/>
        <c:crosses val="autoZero"/>
        <c:crossBetween val="between"/>
        <c:majorUnit val="10"/>
      </c:valAx>
    </c:plotArea>
    <c:legend>
      <c:legendPos val="r"/>
      <c:layout>
        <c:manualLayout>
          <c:xMode val="edge"/>
          <c:yMode val="edge"/>
          <c:x val="0.14749828741021501"/>
          <c:y val="4.0766254478929398E-2"/>
          <c:w val="0.38790089752560603"/>
          <c:h val="0.27017579637077699"/>
        </c:manualLayout>
      </c:layout>
      <c:overlay val="0"/>
    </c:legend>
    <c:plotVisOnly val="1"/>
    <c:dispBlanksAs val="gap"/>
    <c:showDLblsOverMax val="0"/>
  </c:chart>
  <c:txPr>
    <a:bodyPr/>
    <a:lstStyle/>
    <a:p>
      <a:pPr>
        <a:defRPr sz="2000" b="1"/>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4035"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44036"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r>
              <a:rPr lang="en-US"/>
              <a:t>YHA_ITP</a:t>
            </a:r>
          </a:p>
        </p:txBody>
      </p:sp>
      <p:sp>
        <p:nvSpPr>
          <p:cNvPr id="44037"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0047F03-DBC7-4853-B34D-80185D8003C4}" type="slidenum">
              <a:rPr lang="en-US"/>
              <a:pPr>
                <a:defRPr/>
              </a:pPr>
              <a:t>‹#›</a:t>
            </a:fld>
            <a:endParaRPr lang="en-US"/>
          </a:p>
        </p:txBody>
      </p:sp>
    </p:spTree>
    <p:extLst>
      <p:ext uri="{BB962C8B-B14F-4D97-AF65-F5344CB8AC3E}">
        <p14:creationId xmlns:p14="http://schemas.microsoft.com/office/powerpoint/2010/main" val="1112939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r>
              <a:rPr lang="en-US"/>
              <a:t>YHA_ITP</a:t>
            </a:r>
          </a:p>
        </p:txBody>
      </p:sp>
      <p:sp>
        <p:nvSpPr>
          <p:cNvPr id="4199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330255-16C7-438E-B567-833D2039F7F1}" type="slidenum">
              <a:rPr lang="en-US"/>
              <a:pPr>
                <a:defRPr/>
              </a:pPr>
              <a:t>‹#›</a:t>
            </a:fld>
            <a:endParaRPr lang="en-US"/>
          </a:p>
        </p:txBody>
      </p:sp>
    </p:spTree>
    <p:extLst>
      <p:ext uri="{BB962C8B-B14F-4D97-AF65-F5344CB8AC3E}">
        <p14:creationId xmlns:p14="http://schemas.microsoft.com/office/powerpoint/2010/main" val="5139106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mtClean="0"/>
              <a:t>YHA_ITP</a:t>
            </a:r>
          </a:p>
        </p:txBody>
      </p:sp>
      <p:sp>
        <p:nvSpPr>
          <p:cNvPr id="450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9A4A19-DE02-4089-AE98-A5DA6B428115}" type="slidenum">
              <a:rPr lang="en-US" smtClean="0"/>
              <a:pPr eaLnBrk="1" hangingPunct="1"/>
              <a:t>1</a:t>
            </a:fld>
            <a:endParaRPr lang="en-US" smtClean="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Equilibrium modified atmosphere packaging</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25</a:t>
            </a:fld>
            <a:endParaRPr lang="en-US"/>
          </a:p>
        </p:txBody>
      </p:sp>
    </p:spTree>
    <p:extLst>
      <p:ext uri="{BB962C8B-B14F-4D97-AF65-F5344CB8AC3E}">
        <p14:creationId xmlns:p14="http://schemas.microsoft.com/office/powerpoint/2010/main" val="391443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Refrigerated temperatures are better than room temperature</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29</a:t>
            </a:fld>
            <a:endParaRPr lang="en-US"/>
          </a:p>
        </p:txBody>
      </p:sp>
    </p:spTree>
    <p:extLst>
      <p:ext uri="{BB962C8B-B14F-4D97-AF65-F5344CB8AC3E}">
        <p14:creationId xmlns:p14="http://schemas.microsoft.com/office/powerpoint/2010/main" val="49334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YHA_ITP</a:t>
            </a:r>
            <a:endParaRPr lang="en-US"/>
          </a:p>
        </p:txBody>
      </p:sp>
      <p:sp>
        <p:nvSpPr>
          <p:cNvPr id="481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D928482-8A6C-4CB6-986D-31AD4B62B13E}" type="slidenum">
              <a:rPr lang="en-US" smtClean="0"/>
              <a:pPr eaLnBrk="1" hangingPunct="1"/>
              <a:t>30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Jamaica</a:t>
            </a:r>
            <a:r>
              <a:rPr lang="en-US" baseline="0" dirty="0" smtClean="0"/>
              <a:t> has a wide array of agriculture crops. What can we do to extend the shelf life of our produce?</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3</a:t>
            </a:fld>
            <a:endParaRPr lang="en-US"/>
          </a:p>
        </p:txBody>
      </p:sp>
    </p:spTree>
    <p:extLst>
      <p:ext uri="{BB962C8B-B14F-4D97-AF65-F5344CB8AC3E}">
        <p14:creationId xmlns:p14="http://schemas.microsoft.com/office/powerpoint/2010/main" val="276128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Packaging</a:t>
            </a:r>
            <a:r>
              <a:rPr lang="en-US" baseline="0" dirty="0" smtClean="0">
                <a:latin typeface="Arial" pitchFamily="34" charset="0"/>
                <a:ea typeface="ＭＳ Ｐゴシック" pitchFamily="34" charset="-128"/>
              </a:rPr>
              <a:t> comes in a wide variety of forms. Plastics, paperboard, cans etc. What package is best for your produce?</a:t>
            </a:r>
          </a:p>
          <a:p>
            <a:r>
              <a:rPr lang="en-US" dirty="0" smtClean="0">
                <a:latin typeface="Arial" pitchFamily="34" charset="0"/>
                <a:ea typeface="ＭＳ Ｐゴシック" pitchFamily="34" charset="-128"/>
              </a:rPr>
              <a:t>There </a:t>
            </a:r>
            <a:r>
              <a:rPr lang="en-US" dirty="0" smtClean="0">
                <a:latin typeface="Arial" pitchFamily="34" charset="0"/>
                <a:ea typeface="ＭＳ Ｐゴシック" pitchFamily="34" charset="-128"/>
              </a:rPr>
              <a:t>are various forms of food packaging. Today however we will focus on Modified Atmosphere Packaging</a:t>
            </a:r>
          </a:p>
        </p:txBody>
      </p:sp>
      <p:sp>
        <p:nvSpPr>
          <p:cNvPr id="4" name="Footer Placeholder 3"/>
          <p:cNvSpPr>
            <a:spLocks noGrp="1"/>
          </p:cNvSpPr>
          <p:nvPr>
            <p:ph type="ftr" sz="quarter" idx="4"/>
          </p:nvPr>
        </p:nvSpPr>
        <p:spPr/>
        <p:txBody>
          <a:bodyPr/>
          <a:lstStyle/>
          <a:p>
            <a:pPr>
              <a:defRPr/>
            </a:pPr>
            <a:r>
              <a:rPr lang="en-US" smtClean="0"/>
              <a:t>YHA_ITP</a:t>
            </a:r>
            <a:endParaRPr lang="en-US"/>
          </a:p>
        </p:txBody>
      </p:sp>
      <p:sp>
        <p:nvSpPr>
          <p:cNvPr id="460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42C5F1B-CDDA-47CF-8CED-06571EA508C7}" type="slidenum">
              <a:rPr lang="en-US" smtClean="0"/>
              <a:pPr eaLnBrk="1" hangingPunct="1"/>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Packaging</a:t>
            </a:r>
            <a:r>
              <a:rPr lang="en-US" baseline="0" dirty="0" smtClean="0"/>
              <a:t> serves many functions which includes, containment, distribution, labeling, protection, </a:t>
            </a:r>
            <a:r>
              <a:rPr lang="en-US" baseline="0" dirty="0" err="1" smtClean="0"/>
              <a:t>advertizing</a:t>
            </a:r>
            <a:r>
              <a:rPr lang="en-US" baseline="0" dirty="0" smtClean="0"/>
              <a:t>, convenience</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5</a:t>
            </a:fld>
            <a:endParaRPr lang="en-US"/>
          </a:p>
        </p:txBody>
      </p:sp>
    </p:spTree>
    <p:extLst>
      <p:ext uri="{BB962C8B-B14F-4D97-AF65-F5344CB8AC3E}">
        <p14:creationId xmlns:p14="http://schemas.microsoft.com/office/powerpoint/2010/main" val="88242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Packaging</a:t>
            </a:r>
            <a:r>
              <a:rPr lang="en-US" baseline="0" dirty="0" smtClean="0"/>
              <a:t> comes in a wide variety of forms and shapes and is also used to market the product</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6</a:t>
            </a:fld>
            <a:endParaRPr lang="en-US"/>
          </a:p>
        </p:txBody>
      </p:sp>
    </p:spTree>
    <p:extLst>
      <p:ext uri="{BB962C8B-B14F-4D97-AF65-F5344CB8AC3E}">
        <p14:creationId xmlns:p14="http://schemas.microsoft.com/office/powerpoint/2010/main" val="943089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Interaction</a:t>
            </a:r>
            <a:r>
              <a:rPr lang="en-US" baseline="0" dirty="0" smtClean="0"/>
              <a:t> of the product to extend shelf life is known as Active Packaging</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8</a:t>
            </a:fld>
            <a:endParaRPr lang="en-US"/>
          </a:p>
        </p:txBody>
      </p:sp>
    </p:spTree>
    <p:extLst>
      <p:ext uri="{BB962C8B-B14F-4D97-AF65-F5344CB8AC3E}">
        <p14:creationId xmlns:p14="http://schemas.microsoft.com/office/powerpoint/2010/main" val="421219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Active packaging</a:t>
            </a:r>
            <a:r>
              <a:rPr lang="en-US" baseline="0" dirty="0" smtClean="0">
                <a:latin typeface="Arial" pitchFamily="34" charset="0"/>
                <a:ea typeface="ＭＳ Ｐゴシック" pitchFamily="34" charset="-128"/>
              </a:rPr>
              <a:t> may be utilized to extend the shelf life of produce. This is crucial especially in developing countries that have a high percentage of post harvest loses. This slide show the p</a:t>
            </a:r>
            <a:r>
              <a:rPr lang="en-US" dirty="0" smtClean="0">
                <a:latin typeface="Arial" pitchFamily="34" charset="0"/>
                <a:ea typeface="ＭＳ Ｐゴシック" pitchFamily="34" charset="-128"/>
              </a:rPr>
              <a:t>ercentage </a:t>
            </a:r>
            <a:r>
              <a:rPr lang="en-US" dirty="0" smtClean="0">
                <a:latin typeface="Arial" pitchFamily="34" charset="0"/>
                <a:ea typeface="ＭＳ Ｐゴシック" pitchFamily="34" charset="-128"/>
              </a:rPr>
              <a:t>of post-harvest losses of fruits and vegetables in the developed and developing countries.</a:t>
            </a:r>
            <a:br>
              <a:rPr lang="en-US" dirty="0" smtClean="0">
                <a:latin typeface="Arial" pitchFamily="34" charset="0"/>
                <a:ea typeface="ＭＳ Ｐゴシック" pitchFamily="34" charset="-128"/>
              </a:rPr>
            </a:br>
            <a:endParaRPr lang="en-US" dirty="0" smtClean="0">
              <a:latin typeface="Arial" pitchFamily="34" charset="0"/>
              <a:ea typeface="ＭＳ Ｐゴシック" pitchFamily="34" charset="-128"/>
            </a:endParaRPr>
          </a:p>
        </p:txBody>
      </p:sp>
      <p:sp>
        <p:nvSpPr>
          <p:cNvPr id="4" name="Footer Placeholder 3"/>
          <p:cNvSpPr>
            <a:spLocks noGrp="1"/>
          </p:cNvSpPr>
          <p:nvPr>
            <p:ph type="ftr" sz="quarter" idx="4"/>
          </p:nvPr>
        </p:nvSpPr>
        <p:spPr/>
        <p:txBody>
          <a:bodyPr/>
          <a:lstStyle/>
          <a:p>
            <a:pPr>
              <a:defRPr/>
            </a:pPr>
            <a:r>
              <a:rPr lang="en-US" smtClean="0"/>
              <a:t>YHA_ITP</a:t>
            </a:r>
            <a:endParaRPr lang="en-US"/>
          </a:p>
        </p:txBody>
      </p:sp>
      <p:sp>
        <p:nvSpPr>
          <p:cNvPr id="471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2B686A6-B85F-4A96-BFB4-A85EC4623675}" type="slidenum">
              <a:rPr lang="en-US" smtClean="0"/>
              <a:pPr eaLnBrk="1" hangingPunct="1"/>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 substances are contained in sachets or incorporated directly into the packaging component</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10</a:t>
            </a:fld>
            <a:endParaRPr lang="en-US"/>
          </a:p>
        </p:txBody>
      </p:sp>
    </p:spTree>
    <p:extLst>
      <p:ext uri="{BB962C8B-B14F-4D97-AF65-F5344CB8AC3E}">
        <p14:creationId xmlns:p14="http://schemas.microsoft.com/office/powerpoint/2010/main" val="300947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Silicates</a:t>
            </a:r>
            <a:r>
              <a:rPr lang="en-US" baseline="0" dirty="0" smtClean="0"/>
              <a:t> are used to control humidity</a:t>
            </a:r>
            <a:endParaRPr lang="en-US" dirty="0"/>
          </a:p>
        </p:txBody>
      </p:sp>
      <p:sp>
        <p:nvSpPr>
          <p:cNvPr id="4" name="Footer Placeholder 3"/>
          <p:cNvSpPr>
            <a:spLocks noGrp="1"/>
          </p:cNvSpPr>
          <p:nvPr>
            <p:ph type="ftr" sz="quarter" idx="10"/>
          </p:nvPr>
        </p:nvSpPr>
        <p:spPr/>
        <p:txBody>
          <a:bodyPr/>
          <a:lstStyle/>
          <a:p>
            <a:pPr>
              <a:defRPr/>
            </a:pPr>
            <a:r>
              <a:rPr lang="en-US" smtClean="0"/>
              <a:t>YHA_ITP</a:t>
            </a:r>
            <a:endParaRPr lang="en-US"/>
          </a:p>
        </p:txBody>
      </p:sp>
      <p:sp>
        <p:nvSpPr>
          <p:cNvPr id="5" name="Slide Number Placeholder 4"/>
          <p:cNvSpPr>
            <a:spLocks noGrp="1"/>
          </p:cNvSpPr>
          <p:nvPr>
            <p:ph type="sldNum" sz="quarter" idx="11"/>
          </p:nvPr>
        </p:nvSpPr>
        <p:spPr/>
        <p:txBody>
          <a:bodyPr/>
          <a:lstStyle/>
          <a:p>
            <a:pPr>
              <a:defRPr/>
            </a:pPr>
            <a:fld id="{79330255-16C7-438E-B567-833D2039F7F1}" type="slidenum">
              <a:rPr lang="en-US" smtClean="0"/>
              <a:pPr>
                <a:defRPr/>
              </a:pPr>
              <a:t>18</a:t>
            </a:fld>
            <a:endParaRPr lang="en-US"/>
          </a:p>
        </p:txBody>
      </p:sp>
    </p:spTree>
    <p:extLst>
      <p:ext uri="{BB962C8B-B14F-4D97-AF65-F5344CB8AC3E}">
        <p14:creationId xmlns:p14="http://schemas.microsoft.com/office/powerpoint/2010/main" val="381726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EC703B51-9F31-450B-9184-8929F7C69671}" type="datetime1">
              <a:rPr lang="en-US"/>
              <a:pPr>
                <a:defRPr/>
              </a:pPr>
              <a:t>7/5/2016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YHA_ITP</a:t>
            </a:r>
          </a:p>
        </p:txBody>
      </p:sp>
      <p:sp>
        <p:nvSpPr>
          <p:cNvPr id="7" name="Slide Number Placeholder 5"/>
          <p:cNvSpPr>
            <a:spLocks noGrp="1"/>
          </p:cNvSpPr>
          <p:nvPr>
            <p:ph type="sldNum" sz="quarter" idx="12"/>
          </p:nvPr>
        </p:nvSpPr>
        <p:spPr/>
        <p:txBody>
          <a:bodyPr/>
          <a:lstStyle>
            <a:lvl1pPr>
              <a:defRPr/>
            </a:lvl1pPr>
          </a:lstStyle>
          <a:p>
            <a:pPr>
              <a:defRPr/>
            </a:pPr>
            <a:fld id="{62878077-77B7-4E2E-A529-9A57C2F69DC6}" type="slidenum">
              <a:rPr lang="en-US"/>
              <a:pPr>
                <a:defRPr/>
              </a:pPr>
              <a:t>‹#›</a:t>
            </a:fld>
            <a:endParaRPr lang="en-US"/>
          </a:p>
        </p:txBody>
      </p:sp>
    </p:spTree>
    <p:extLst>
      <p:ext uri="{BB962C8B-B14F-4D97-AF65-F5344CB8AC3E}">
        <p14:creationId xmlns:p14="http://schemas.microsoft.com/office/powerpoint/2010/main" val="314293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fld id="{BC0603F7-A1C0-4115-AAD5-1246CD10A698}" type="datetime1">
              <a:rPr lang="en-US"/>
              <a:pPr>
                <a:defRPr/>
              </a:pPr>
              <a:t>7/5/2016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YHA_ITP</a:t>
            </a:r>
          </a:p>
        </p:txBody>
      </p:sp>
      <p:sp>
        <p:nvSpPr>
          <p:cNvPr id="7" name="Slide Number Placeholder 5"/>
          <p:cNvSpPr>
            <a:spLocks noGrp="1"/>
          </p:cNvSpPr>
          <p:nvPr>
            <p:ph type="sldNum" sz="quarter" idx="12"/>
          </p:nvPr>
        </p:nvSpPr>
        <p:spPr/>
        <p:txBody>
          <a:bodyPr/>
          <a:lstStyle>
            <a:lvl1pPr>
              <a:defRPr/>
            </a:lvl1pPr>
          </a:lstStyle>
          <a:p>
            <a:pPr>
              <a:defRPr/>
            </a:pPr>
            <a:fld id="{05F75AC6-4DC5-4AEF-9791-D4EAC42D5F03}" type="slidenum">
              <a:rPr lang="en-US"/>
              <a:pPr>
                <a:defRPr/>
              </a:pPr>
              <a:t>‹#›</a:t>
            </a:fld>
            <a:endParaRPr lang="en-US"/>
          </a:p>
        </p:txBody>
      </p:sp>
    </p:spTree>
    <p:extLst>
      <p:ext uri="{BB962C8B-B14F-4D97-AF65-F5344CB8AC3E}">
        <p14:creationId xmlns:p14="http://schemas.microsoft.com/office/powerpoint/2010/main" val="1855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D669AFCE-E143-4D9F-B849-897FC3B1B6C8}" type="datetime1">
              <a:rPr lang="en-US"/>
              <a:pPr>
                <a:defRPr/>
              </a:pPr>
              <a:t>7/5/2016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YHA_ITP</a:t>
            </a:r>
          </a:p>
        </p:txBody>
      </p:sp>
      <p:sp>
        <p:nvSpPr>
          <p:cNvPr id="6" name="Slide Number Placeholder 5"/>
          <p:cNvSpPr>
            <a:spLocks noGrp="1"/>
          </p:cNvSpPr>
          <p:nvPr>
            <p:ph type="sldNum" sz="quarter" idx="12"/>
          </p:nvPr>
        </p:nvSpPr>
        <p:spPr/>
        <p:txBody>
          <a:bodyPr/>
          <a:lstStyle>
            <a:lvl1pPr>
              <a:defRPr/>
            </a:lvl1pPr>
          </a:lstStyle>
          <a:p>
            <a:pPr>
              <a:defRPr/>
            </a:pPr>
            <a:fld id="{2C872CF7-DE42-4961-83E0-7D28504092FD}" type="slidenum">
              <a:rPr lang="en-US"/>
              <a:pPr>
                <a:defRPr/>
              </a:pPr>
              <a:t>‹#›</a:t>
            </a:fld>
            <a:endParaRPr lang="en-US"/>
          </a:p>
        </p:txBody>
      </p:sp>
    </p:spTree>
    <p:extLst>
      <p:ext uri="{BB962C8B-B14F-4D97-AF65-F5344CB8AC3E}">
        <p14:creationId xmlns:p14="http://schemas.microsoft.com/office/powerpoint/2010/main" val="3882086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6CE7C356-A7A0-4486-87ED-CAF1C2A1D9CD}" type="datetime1">
              <a:rPr lang="en-US"/>
              <a:pPr>
                <a:defRPr/>
              </a:pPr>
              <a:t>7/5/2016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YHA_ITP</a:t>
            </a:r>
          </a:p>
        </p:txBody>
      </p:sp>
      <p:sp>
        <p:nvSpPr>
          <p:cNvPr id="6" name="Slide Number Placeholder 5"/>
          <p:cNvSpPr>
            <a:spLocks noGrp="1"/>
          </p:cNvSpPr>
          <p:nvPr>
            <p:ph type="sldNum" sz="quarter" idx="12"/>
          </p:nvPr>
        </p:nvSpPr>
        <p:spPr/>
        <p:txBody>
          <a:bodyPr/>
          <a:lstStyle>
            <a:lvl1pPr>
              <a:defRPr/>
            </a:lvl1pPr>
          </a:lstStyle>
          <a:p>
            <a:pPr>
              <a:defRPr/>
            </a:pPr>
            <a:fld id="{D1F98799-358F-4A38-9506-860D92268A7F}" type="slidenum">
              <a:rPr lang="en-US"/>
              <a:pPr>
                <a:defRPr/>
              </a:pPr>
              <a:t>‹#›</a:t>
            </a:fld>
            <a:endParaRPr lang="en-US"/>
          </a:p>
        </p:txBody>
      </p:sp>
    </p:spTree>
    <p:extLst>
      <p:ext uri="{BB962C8B-B14F-4D97-AF65-F5344CB8AC3E}">
        <p14:creationId xmlns:p14="http://schemas.microsoft.com/office/powerpoint/2010/main" val="389709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rtlCol="0"/>
          <a:lstStyle>
            <a:lvl1pPr>
              <a:defRPr>
                <a:latin typeface="Arial" charset="0"/>
                <a:ea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2A4655-3FF6-41E9-8A25-4A2BE5972C47}" type="slidenum">
              <a:rPr lang="en-US"/>
              <a:pPr>
                <a:defRPr/>
              </a:pPr>
              <a:t>‹#›</a:t>
            </a:fld>
            <a:endParaRPr lang="en-US"/>
          </a:p>
        </p:txBody>
      </p:sp>
    </p:spTree>
    <p:extLst>
      <p:ext uri="{BB962C8B-B14F-4D97-AF65-F5344CB8AC3E}">
        <p14:creationId xmlns:p14="http://schemas.microsoft.com/office/powerpoint/2010/main" val="359299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FDC50470-F060-41E4-B03F-C44C6F76753B}" type="datetime1">
              <a:rPr lang="en-US"/>
              <a:pPr>
                <a:defRPr/>
              </a:pPr>
              <a:t>7/5/2016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YHA_ITP</a:t>
            </a:r>
          </a:p>
        </p:txBody>
      </p:sp>
      <p:sp>
        <p:nvSpPr>
          <p:cNvPr id="6" name="Slide Number Placeholder 5"/>
          <p:cNvSpPr>
            <a:spLocks noGrp="1"/>
          </p:cNvSpPr>
          <p:nvPr>
            <p:ph type="sldNum" sz="quarter" idx="12"/>
          </p:nvPr>
        </p:nvSpPr>
        <p:spPr/>
        <p:txBody>
          <a:bodyPr/>
          <a:lstStyle>
            <a:lvl1pPr>
              <a:defRPr/>
            </a:lvl1pPr>
          </a:lstStyle>
          <a:p>
            <a:pPr>
              <a:defRPr/>
            </a:pPr>
            <a:fld id="{7F2F9329-D34C-4E9F-A037-52ED8A7AD0FA}" type="slidenum">
              <a:rPr lang="en-US"/>
              <a:pPr>
                <a:defRPr/>
              </a:pPr>
              <a:t>‹#›</a:t>
            </a:fld>
            <a:endParaRPr lang="en-US"/>
          </a:p>
        </p:txBody>
      </p:sp>
    </p:spTree>
    <p:extLst>
      <p:ext uri="{BB962C8B-B14F-4D97-AF65-F5344CB8AC3E}">
        <p14:creationId xmlns:p14="http://schemas.microsoft.com/office/powerpoint/2010/main" val="39036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57AEFDF6-91D8-4195-A739-21DD95DA9BAA}" type="datetime1">
              <a:rPr lang="en-US"/>
              <a:pPr>
                <a:defRPr/>
              </a:pPr>
              <a:t>7/5/2016</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t>YHA_ITP</a:t>
            </a:r>
          </a:p>
        </p:txBody>
      </p:sp>
      <p:sp>
        <p:nvSpPr>
          <p:cNvPr id="7" name="Slide Number Placeholder 5"/>
          <p:cNvSpPr>
            <a:spLocks noGrp="1"/>
          </p:cNvSpPr>
          <p:nvPr>
            <p:ph type="sldNum" sz="quarter" idx="16"/>
          </p:nvPr>
        </p:nvSpPr>
        <p:spPr/>
        <p:txBody>
          <a:bodyPr/>
          <a:lstStyle>
            <a:lvl1pPr>
              <a:defRPr/>
            </a:lvl1pPr>
          </a:lstStyle>
          <a:p>
            <a:pPr>
              <a:defRPr/>
            </a:pPr>
            <a:fld id="{B7EFFE8B-2900-4A45-94EC-B86D4802DE27}" type="slidenum">
              <a:rPr lang="en-US"/>
              <a:pPr>
                <a:defRPr/>
              </a:pPr>
              <a:t>‹#›</a:t>
            </a:fld>
            <a:endParaRPr lang="en-US"/>
          </a:p>
        </p:txBody>
      </p:sp>
    </p:spTree>
    <p:extLst>
      <p:ext uri="{BB962C8B-B14F-4D97-AF65-F5344CB8AC3E}">
        <p14:creationId xmlns:p14="http://schemas.microsoft.com/office/powerpoint/2010/main" val="410079953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A3B5D50-8F5D-49C2-BB9A-9A35F03D6F35}" type="datetime1">
              <a:rPr lang="en-US"/>
              <a:pPr>
                <a:defRPr/>
              </a:pPr>
              <a:t>7/5/2016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YHA_ITP</a:t>
            </a:r>
          </a:p>
        </p:txBody>
      </p:sp>
      <p:sp>
        <p:nvSpPr>
          <p:cNvPr id="6" name="Slide Number Placeholder 5"/>
          <p:cNvSpPr>
            <a:spLocks noGrp="1"/>
          </p:cNvSpPr>
          <p:nvPr>
            <p:ph type="sldNum" sz="quarter" idx="12"/>
          </p:nvPr>
        </p:nvSpPr>
        <p:spPr/>
        <p:txBody>
          <a:bodyPr/>
          <a:lstStyle>
            <a:lvl1pPr>
              <a:defRPr/>
            </a:lvl1pPr>
          </a:lstStyle>
          <a:p>
            <a:pPr>
              <a:defRPr/>
            </a:pPr>
            <a:fld id="{E8E18ACB-F78A-476A-9455-4F58A4399B5D}" type="slidenum">
              <a:rPr lang="en-US"/>
              <a:pPr>
                <a:defRPr/>
              </a:pPr>
              <a:t>‹#›</a:t>
            </a:fld>
            <a:endParaRPr lang="en-US"/>
          </a:p>
        </p:txBody>
      </p:sp>
    </p:spTree>
    <p:extLst>
      <p:ext uri="{BB962C8B-B14F-4D97-AF65-F5344CB8AC3E}">
        <p14:creationId xmlns:p14="http://schemas.microsoft.com/office/powerpoint/2010/main" val="47237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10C3C755-2973-4649-A293-72598C1170A3}" type="datetime1">
              <a:rPr lang="en-US"/>
              <a:pPr>
                <a:defRPr/>
              </a:pPr>
              <a:t>7/5/2016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YHA_ITP</a:t>
            </a:r>
          </a:p>
        </p:txBody>
      </p:sp>
      <p:sp>
        <p:nvSpPr>
          <p:cNvPr id="7" name="Slide Number Placeholder 5"/>
          <p:cNvSpPr>
            <a:spLocks noGrp="1"/>
          </p:cNvSpPr>
          <p:nvPr>
            <p:ph type="sldNum" sz="quarter" idx="12"/>
          </p:nvPr>
        </p:nvSpPr>
        <p:spPr/>
        <p:txBody>
          <a:bodyPr/>
          <a:lstStyle>
            <a:lvl1pPr>
              <a:defRPr/>
            </a:lvl1pPr>
          </a:lstStyle>
          <a:p>
            <a:pPr>
              <a:defRPr/>
            </a:pPr>
            <a:fld id="{58B4DCD6-712D-468E-8583-D604AF6D2442}" type="slidenum">
              <a:rPr lang="en-US"/>
              <a:pPr>
                <a:defRPr/>
              </a:pPr>
              <a:t>‹#›</a:t>
            </a:fld>
            <a:endParaRPr lang="en-US"/>
          </a:p>
        </p:txBody>
      </p:sp>
    </p:spTree>
    <p:extLst>
      <p:ext uri="{BB962C8B-B14F-4D97-AF65-F5344CB8AC3E}">
        <p14:creationId xmlns:p14="http://schemas.microsoft.com/office/powerpoint/2010/main" val="63595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D988CACC-8C0A-44AB-AE88-25B528D7ADC5}" type="datetime1">
              <a:rPr lang="en-US"/>
              <a:pPr>
                <a:defRPr/>
              </a:pPr>
              <a:t>7/5/2016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YHA_ITP</a:t>
            </a:r>
          </a:p>
        </p:txBody>
      </p:sp>
      <p:sp>
        <p:nvSpPr>
          <p:cNvPr id="9" name="Slide Number Placeholder 5"/>
          <p:cNvSpPr>
            <a:spLocks noGrp="1"/>
          </p:cNvSpPr>
          <p:nvPr>
            <p:ph type="sldNum" sz="quarter" idx="12"/>
          </p:nvPr>
        </p:nvSpPr>
        <p:spPr/>
        <p:txBody>
          <a:bodyPr/>
          <a:lstStyle>
            <a:lvl1pPr>
              <a:defRPr/>
            </a:lvl1pPr>
          </a:lstStyle>
          <a:p>
            <a:pPr>
              <a:defRPr/>
            </a:pPr>
            <a:fld id="{44901167-204A-499C-91F6-B8FCBFC64521}" type="slidenum">
              <a:rPr lang="en-US"/>
              <a:pPr>
                <a:defRPr/>
              </a:pPr>
              <a:t>‹#›</a:t>
            </a:fld>
            <a:endParaRPr lang="en-US"/>
          </a:p>
        </p:txBody>
      </p:sp>
    </p:spTree>
    <p:extLst>
      <p:ext uri="{BB962C8B-B14F-4D97-AF65-F5344CB8AC3E}">
        <p14:creationId xmlns:p14="http://schemas.microsoft.com/office/powerpoint/2010/main" val="200504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B4C8B12E-D87D-438C-9D1F-84368C79F1FA}" type="datetime1">
              <a:rPr lang="en-US"/>
              <a:pPr>
                <a:defRPr/>
              </a:pPr>
              <a:t>7/5/2016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YHA_ITP</a:t>
            </a:r>
          </a:p>
        </p:txBody>
      </p:sp>
      <p:sp>
        <p:nvSpPr>
          <p:cNvPr id="5" name="Slide Number Placeholder 5"/>
          <p:cNvSpPr>
            <a:spLocks noGrp="1"/>
          </p:cNvSpPr>
          <p:nvPr>
            <p:ph type="sldNum" sz="quarter" idx="12"/>
          </p:nvPr>
        </p:nvSpPr>
        <p:spPr/>
        <p:txBody>
          <a:bodyPr/>
          <a:lstStyle>
            <a:lvl1pPr>
              <a:defRPr/>
            </a:lvl1pPr>
          </a:lstStyle>
          <a:p>
            <a:pPr>
              <a:defRPr/>
            </a:pPr>
            <a:fld id="{AA32F35C-265D-4583-8AFA-59D0E6AD4EF8}" type="slidenum">
              <a:rPr lang="en-US"/>
              <a:pPr>
                <a:defRPr/>
              </a:pPr>
              <a:t>‹#›</a:t>
            </a:fld>
            <a:endParaRPr lang="en-US"/>
          </a:p>
        </p:txBody>
      </p:sp>
    </p:spTree>
    <p:extLst>
      <p:ext uri="{BB962C8B-B14F-4D97-AF65-F5344CB8AC3E}">
        <p14:creationId xmlns:p14="http://schemas.microsoft.com/office/powerpoint/2010/main" val="3424180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45E366-8443-439C-B976-306CAEAADB0E}" type="datetime1">
              <a:rPr lang="en-US"/>
              <a:pPr>
                <a:defRPr/>
              </a:pPr>
              <a:t>7/5/2016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YHA_ITP</a:t>
            </a:r>
          </a:p>
        </p:txBody>
      </p:sp>
      <p:sp>
        <p:nvSpPr>
          <p:cNvPr id="4" name="Slide Number Placeholder 5"/>
          <p:cNvSpPr>
            <a:spLocks noGrp="1"/>
          </p:cNvSpPr>
          <p:nvPr>
            <p:ph type="sldNum" sz="quarter" idx="12"/>
          </p:nvPr>
        </p:nvSpPr>
        <p:spPr/>
        <p:txBody>
          <a:bodyPr/>
          <a:lstStyle>
            <a:lvl1pPr>
              <a:defRPr/>
            </a:lvl1pPr>
          </a:lstStyle>
          <a:p>
            <a:pPr>
              <a:defRPr/>
            </a:pPr>
            <a:fld id="{6CBC2340-69C8-4341-ACD2-91836B352FB7}" type="slidenum">
              <a:rPr lang="en-US"/>
              <a:pPr>
                <a:defRPr/>
              </a:pPr>
              <a:t>‹#›</a:t>
            </a:fld>
            <a:endParaRPr lang="en-US"/>
          </a:p>
        </p:txBody>
      </p:sp>
    </p:spTree>
    <p:extLst>
      <p:ext uri="{BB962C8B-B14F-4D97-AF65-F5344CB8AC3E}">
        <p14:creationId xmlns:p14="http://schemas.microsoft.com/office/powerpoint/2010/main" val="2859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B0A2E1-02DD-4A2D-BEBB-1F2C729F3457}" type="datetime1">
              <a:rPr lang="en-US"/>
              <a:pPr>
                <a:defRPr/>
              </a:pPr>
              <a:t>7/5/2016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YHA_ITP</a:t>
            </a:r>
          </a:p>
        </p:txBody>
      </p:sp>
      <p:sp>
        <p:nvSpPr>
          <p:cNvPr id="7" name="Slide Number Placeholder 5"/>
          <p:cNvSpPr>
            <a:spLocks noGrp="1"/>
          </p:cNvSpPr>
          <p:nvPr>
            <p:ph type="sldNum" sz="quarter" idx="12"/>
          </p:nvPr>
        </p:nvSpPr>
        <p:spPr/>
        <p:txBody>
          <a:bodyPr/>
          <a:lstStyle>
            <a:lvl1pPr>
              <a:defRPr/>
            </a:lvl1pPr>
          </a:lstStyle>
          <a:p>
            <a:pPr>
              <a:defRPr/>
            </a:pPr>
            <a:fld id="{24462206-C30A-447E-9EAB-C4FE784C9729}" type="slidenum">
              <a:rPr lang="en-US"/>
              <a:pPr>
                <a:defRPr/>
              </a:pPr>
              <a:t>‹#›</a:t>
            </a:fld>
            <a:endParaRPr lang="en-US"/>
          </a:p>
        </p:txBody>
      </p:sp>
    </p:spTree>
    <p:extLst>
      <p:ext uri="{BB962C8B-B14F-4D97-AF65-F5344CB8AC3E}">
        <p14:creationId xmlns:p14="http://schemas.microsoft.com/office/powerpoint/2010/main" val="115700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defRPr/>
            </a:pPr>
            <a:fld id="{6C25A7CF-846B-4A62-B3F3-382C5AFDE9DF}" type="datetime1">
              <a:rPr lang="en-US"/>
              <a:pPr>
                <a:defRPr/>
              </a:pPr>
              <a:t>7/5/2016</a:t>
            </a:fld>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latin typeface="Arial" charset="0"/>
                <a:ea typeface="ＭＳ Ｐゴシック" charset="0"/>
                <a:cs typeface="+mn-cs"/>
              </a:defRPr>
            </a:lvl1pPr>
          </a:lstStyle>
          <a:p>
            <a:pPr>
              <a:defRPr/>
            </a:pPr>
            <a:r>
              <a:rPr lang="en-US"/>
              <a:t>YHA_ITP</a:t>
            </a:r>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defRPr>
            </a:lvl1pPr>
          </a:lstStyle>
          <a:p>
            <a:pPr>
              <a:defRPr/>
            </a:pPr>
            <a:fld id="{0EA72E8D-BD05-4CB7-8C26-FE779971DF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3"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600">
                                          <p:stCondLst>
                                            <p:cond delay="0"/>
                                          </p:stCondLst>
                                        </p:cTn>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500"/>
                                        <p:tgtEl>
                                          <p:spTgt spid="3">
                                            <p:txEl>
                                              <p:pRg st="3" end="3"/>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4" presetClass="entr" presetSubtype="1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 lvl="2">
            <p:tnLst>
              <p:par>
                <p:cTn presetID="14" presetClass="entr" presetSubtype="1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 lvl="3">
            <p:tnLst>
              <p:par>
                <p:cTn presetID="14" presetClass="entr" presetSubtype="1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 lvl="4">
            <p:tnLst>
              <p:par>
                <p:cTn presetID="14" presetClass="entr" presetSubtype="1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 lvl="5">
            <p:tnLst>
              <p:par>
                <p:cTn presetID="14" presetClass="entr" presetSubtype="1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Lst>
      </p:bldP>
    </p:bldLst>
  </p:timing>
  <p:hf hdr="0"/>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pitchFamily="18"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pitchFamily="18"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pitchFamily="18"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pitchFamily="18"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pitchFamily="18"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MDJ-s0L7hsiLsM&amp;tbnid=YbjNVyLuO_60_M:&amp;ved=0CAUQjRw&amp;url=http://www.packaging-gateway.com/contractors/materials/tpbi/tpbi4.html&amp;ei=UcNMUabOO5GK9gSV3oHwAQ&amp;bvm=bv.44158598,d.eWU&amp;psig=AFQjCNEmeOlGWdQApooehbzLpKaQ3nBd6Q&amp;ust=1364071552531655"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50825" y="1557338"/>
            <a:ext cx="8713788" cy="4391025"/>
          </a:xfrm>
        </p:spPr>
        <p:txBody>
          <a:bodyPr/>
          <a:lstStyle/>
          <a:p>
            <a:pPr fontAlgn="auto">
              <a:spcAft>
                <a:spcPts val="0"/>
              </a:spcAft>
              <a:defRPr/>
            </a:pPr>
            <a:r>
              <a:rPr lang="en-US" sz="4800" b="1" dirty="0">
                <a:solidFill>
                  <a:srgbClr val="000090"/>
                </a:solidFill>
                <a:latin typeface="Arial" charset="0"/>
              </a:rPr>
              <a:t>How Modified Atmosphere Packaging (MAP) </a:t>
            </a:r>
            <a:r>
              <a:rPr lang="en-US" sz="4800" b="1" dirty="0" smtClean="0">
                <a:solidFill>
                  <a:srgbClr val="000090"/>
                </a:solidFill>
                <a:latin typeface="Arial" charset="0"/>
              </a:rPr>
              <a:t>can </a:t>
            </a:r>
            <a:r>
              <a:rPr lang="en-US" sz="4800" b="1" dirty="0">
                <a:solidFill>
                  <a:srgbClr val="000090"/>
                </a:solidFill>
                <a:latin typeface="Arial" charset="0"/>
              </a:rPr>
              <a:t>r</a:t>
            </a:r>
            <a:r>
              <a:rPr lang="en-US" sz="4800" b="1" dirty="0" smtClean="0">
                <a:solidFill>
                  <a:srgbClr val="000090"/>
                </a:solidFill>
                <a:latin typeface="Arial" charset="0"/>
              </a:rPr>
              <a:t>educe fresh crops </a:t>
            </a:r>
            <a:r>
              <a:rPr lang="en-US" sz="4800" b="1" dirty="0">
                <a:solidFill>
                  <a:srgbClr val="000090"/>
                </a:solidFill>
                <a:latin typeface="Arial" charset="0"/>
              </a:rPr>
              <a:t>l</a:t>
            </a:r>
            <a:r>
              <a:rPr lang="en-US" sz="4800" b="1" dirty="0" smtClean="0">
                <a:solidFill>
                  <a:srgbClr val="000090"/>
                </a:solidFill>
                <a:latin typeface="Arial" charset="0"/>
              </a:rPr>
              <a:t>osses </a:t>
            </a:r>
            <a:r>
              <a:rPr lang="en-US" sz="4800" b="1" dirty="0">
                <a:solidFill>
                  <a:srgbClr val="000090"/>
                </a:solidFill>
                <a:latin typeface="Arial" charset="0"/>
              </a:rPr>
              <a:t>and</a:t>
            </a:r>
            <a:br>
              <a:rPr lang="en-US" sz="4800" b="1" dirty="0">
                <a:solidFill>
                  <a:srgbClr val="000090"/>
                </a:solidFill>
                <a:latin typeface="Arial" charset="0"/>
              </a:rPr>
            </a:br>
            <a:r>
              <a:rPr lang="en-US" sz="4800" b="1" dirty="0" smtClean="0">
                <a:solidFill>
                  <a:srgbClr val="000090"/>
                </a:solidFill>
                <a:latin typeface="Arial" charset="0"/>
              </a:rPr>
              <a:t>maintain </a:t>
            </a:r>
            <a:r>
              <a:rPr lang="en-US" sz="4800" b="1" dirty="0">
                <a:solidFill>
                  <a:srgbClr val="000090"/>
                </a:solidFill>
                <a:latin typeface="Arial" charset="0"/>
              </a:rPr>
              <a:t>q</a:t>
            </a:r>
            <a:r>
              <a:rPr lang="en-US" sz="4800" b="1" dirty="0" smtClean="0">
                <a:solidFill>
                  <a:srgbClr val="000090"/>
                </a:solidFill>
                <a:latin typeface="Arial" charset="0"/>
              </a:rPr>
              <a:t>uality</a:t>
            </a:r>
            <a:br>
              <a:rPr lang="en-US" sz="4800" b="1" dirty="0" smtClean="0">
                <a:solidFill>
                  <a:srgbClr val="000090"/>
                </a:solidFill>
                <a:latin typeface="Arial" charset="0"/>
              </a:rPr>
            </a:br>
            <a:r>
              <a:rPr lang="en-US" sz="4800" b="1" dirty="0">
                <a:solidFill>
                  <a:srgbClr val="000090"/>
                </a:solidFill>
                <a:latin typeface="Arial" charset="0"/>
              </a:rPr>
              <a:t/>
            </a:r>
            <a:br>
              <a:rPr lang="en-US" sz="4800" b="1" dirty="0">
                <a:solidFill>
                  <a:srgbClr val="000090"/>
                </a:solidFill>
                <a:latin typeface="Arial" charset="0"/>
              </a:rPr>
            </a:br>
            <a:r>
              <a:rPr lang="en-US" sz="3200" b="1" dirty="0" smtClean="0">
                <a:solidFill>
                  <a:srgbClr val="0000FF"/>
                </a:solidFill>
                <a:latin typeface="Apple Chancery"/>
                <a:cs typeface="Apple Chancery"/>
              </a:rPr>
              <a:t>Prof. </a:t>
            </a:r>
            <a:r>
              <a:rPr lang="en-US" sz="3200" b="1" dirty="0" err="1" smtClean="0">
                <a:solidFill>
                  <a:srgbClr val="0000FF"/>
                </a:solidFill>
                <a:latin typeface="Apple Chancery"/>
                <a:cs typeface="Apple Chancery"/>
              </a:rPr>
              <a:t>Noureddine</a:t>
            </a:r>
            <a:r>
              <a:rPr lang="en-US" sz="3200" b="1" dirty="0" smtClean="0">
                <a:solidFill>
                  <a:srgbClr val="0000FF"/>
                </a:solidFill>
                <a:latin typeface="Apple Chancery"/>
                <a:cs typeface="Apple Chancery"/>
              </a:rPr>
              <a:t> </a:t>
            </a:r>
            <a:r>
              <a:rPr lang="en-US" sz="3200" b="1" dirty="0" err="1" smtClean="0">
                <a:solidFill>
                  <a:srgbClr val="0000FF"/>
                </a:solidFill>
                <a:latin typeface="Apple Chancery"/>
                <a:cs typeface="Apple Chancery"/>
              </a:rPr>
              <a:t>Benkeblia</a:t>
            </a:r>
            <a:r>
              <a:rPr lang="en-US" sz="3200" b="1" dirty="0" smtClean="0">
                <a:solidFill>
                  <a:srgbClr val="0000FF"/>
                </a:solidFill>
                <a:latin typeface="Apple Chancery"/>
                <a:cs typeface="Apple Chancery"/>
              </a:rPr>
              <a:t/>
            </a:r>
            <a:br>
              <a:rPr lang="en-US" sz="3200" b="1" dirty="0" smtClean="0">
                <a:solidFill>
                  <a:srgbClr val="0000FF"/>
                </a:solidFill>
                <a:latin typeface="Apple Chancery"/>
                <a:cs typeface="Apple Chancery"/>
              </a:rPr>
            </a:br>
            <a:r>
              <a:rPr lang="en-US" sz="3200" b="1" dirty="0" err="1" smtClean="0">
                <a:solidFill>
                  <a:srgbClr val="0000FF"/>
                </a:solidFill>
                <a:latin typeface="Apple Chancery"/>
                <a:cs typeface="Apple Chancery"/>
              </a:rPr>
              <a:t>Dr</a:t>
            </a:r>
            <a:r>
              <a:rPr lang="en-US" sz="3200" b="1" dirty="0" smtClean="0">
                <a:solidFill>
                  <a:srgbClr val="0000FF"/>
                </a:solidFill>
                <a:latin typeface="Apple Chancery"/>
                <a:cs typeface="Apple Chancery"/>
              </a:rPr>
              <a:t> Andrea </a:t>
            </a:r>
            <a:r>
              <a:rPr lang="en-US" sz="3200" b="1" dirty="0" err="1" smtClean="0">
                <a:solidFill>
                  <a:srgbClr val="0000FF"/>
                </a:solidFill>
                <a:latin typeface="Apple Chancery"/>
                <a:cs typeface="Apple Chancery"/>
              </a:rPr>
              <a:t>Goldson</a:t>
            </a:r>
            <a:r>
              <a:rPr lang="en-US" sz="3200" b="1" dirty="0" smtClean="0">
                <a:solidFill>
                  <a:srgbClr val="0000FF"/>
                </a:solidFill>
                <a:latin typeface="Apple Chancery"/>
                <a:cs typeface="Apple Chancery"/>
              </a:rPr>
              <a:t> Barnaby</a:t>
            </a:r>
            <a:endParaRPr lang="en-US" sz="3200" b="1" dirty="0">
              <a:solidFill>
                <a:srgbClr val="0000FF"/>
              </a:solidFill>
              <a:latin typeface="Apple Chancery"/>
              <a:cs typeface="Apple Chancery"/>
            </a:endParaRPr>
          </a:p>
        </p:txBody>
      </p:sp>
      <p:pic>
        <p:nvPicPr>
          <p:cNvPr id="4099" name="Picture 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228600"/>
            <a:ext cx="10128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 descr="C:\Users\Noureddine\Documents\Logos &amp; Crests\LCS Logo 2.t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0"/>
            <a:ext cx="13731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b="1" dirty="0" smtClean="0">
                <a:solidFill>
                  <a:srgbClr val="000099"/>
                </a:solidFill>
                <a:ea typeface="ＭＳ Ｐゴシック" pitchFamily="34" charset="-128"/>
              </a:rPr>
              <a:t>Active Packaging</a:t>
            </a:r>
          </a:p>
        </p:txBody>
      </p:sp>
      <p:sp>
        <p:nvSpPr>
          <p:cNvPr id="12291" name="Content Placeholder 2"/>
          <p:cNvSpPr>
            <a:spLocks noGrp="1"/>
          </p:cNvSpPr>
          <p:nvPr>
            <p:ph idx="1"/>
          </p:nvPr>
        </p:nvSpPr>
        <p:spPr/>
        <p:txBody>
          <a:bodyPr/>
          <a:lstStyle/>
          <a:p>
            <a:r>
              <a:rPr lang="en-US" dirty="0" smtClean="0">
                <a:solidFill>
                  <a:srgbClr val="000099"/>
                </a:solidFill>
                <a:ea typeface="ＭＳ Ｐゴシック" pitchFamily="34" charset="-128"/>
              </a:rPr>
              <a:t>Active packaging, also known as interactive or smart packaging involves </a:t>
            </a:r>
            <a:r>
              <a:rPr lang="en-US" b="1" dirty="0" smtClean="0">
                <a:solidFill>
                  <a:srgbClr val="000099"/>
                </a:solidFill>
                <a:ea typeface="ＭＳ Ｐゴシック" pitchFamily="34" charset="-128"/>
              </a:rPr>
              <a:t>interaction</a:t>
            </a:r>
            <a:r>
              <a:rPr lang="en-US" dirty="0" smtClean="0">
                <a:solidFill>
                  <a:srgbClr val="000099"/>
                </a:solidFill>
                <a:ea typeface="ＭＳ Ｐゴシック" pitchFamily="34" charset="-128"/>
              </a:rPr>
              <a:t> between the packaging components and the food product</a:t>
            </a:r>
          </a:p>
          <a:p>
            <a:r>
              <a:rPr lang="en-US" dirty="0" smtClean="0">
                <a:solidFill>
                  <a:srgbClr val="000099"/>
                </a:solidFill>
                <a:ea typeface="ＭＳ Ｐゴシック" pitchFamily="34" charset="-128"/>
              </a:rPr>
              <a:t>Active packages respond to changes in the internal or external environment by changing their own properties or attributes to enhance the preservation of food products while maintaining nutritional quality</a:t>
            </a:r>
          </a:p>
          <a:p>
            <a:r>
              <a:rPr lang="en-US" dirty="0" smtClean="0">
                <a:solidFill>
                  <a:srgbClr val="000099"/>
                </a:solidFill>
                <a:ea typeface="ＭＳ Ｐゴシック" pitchFamily="34" charset="-128"/>
              </a:rPr>
              <a:t>Active substances are contained in sachets, or incorporated directly into the packaging component</a:t>
            </a:r>
          </a:p>
          <a:p>
            <a:endParaRPr lang="en-US" dirty="0" smtClean="0">
              <a:solidFill>
                <a:srgbClr val="000099"/>
              </a:solidFill>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4800" b="1" smtClean="0">
                <a:solidFill>
                  <a:srgbClr val="000099"/>
                </a:solidFill>
                <a:ea typeface="ＭＳ Ｐゴシック" pitchFamily="34" charset="-128"/>
              </a:rPr>
              <a:t>Major active packaging technologies</a:t>
            </a:r>
            <a:endParaRPr lang="en-US" b="1" smtClean="0">
              <a:solidFill>
                <a:srgbClr val="000099"/>
              </a:solidFill>
              <a:ea typeface="ＭＳ Ｐゴシック" pitchFamily="34" charset="-128"/>
            </a:endParaRPr>
          </a:p>
        </p:txBody>
      </p:sp>
      <p:sp>
        <p:nvSpPr>
          <p:cNvPr id="13315" name="Content Placeholder 2"/>
          <p:cNvSpPr>
            <a:spLocks noGrp="1"/>
          </p:cNvSpPr>
          <p:nvPr>
            <p:ph idx="1"/>
          </p:nvPr>
        </p:nvSpPr>
        <p:spPr/>
        <p:txBody>
          <a:bodyPr/>
          <a:lstStyle/>
          <a:p>
            <a:r>
              <a:rPr lang="en-US" smtClean="0">
                <a:solidFill>
                  <a:srgbClr val="000099"/>
                </a:solidFill>
                <a:ea typeface="ＭＳ Ｐゴシック" pitchFamily="34" charset="-128"/>
              </a:rPr>
              <a:t>Oxygen scavengers</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Ethylene scavengers</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Moisture regulators</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Antimicrobial agents</a:t>
            </a:r>
          </a:p>
          <a:p>
            <a:endParaRPr lang="en-US" smtClean="0">
              <a:solidFill>
                <a:srgbClr val="000099"/>
              </a:solidFill>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b="1" smtClean="0">
                <a:solidFill>
                  <a:srgbClr val="000099"/>
                </a:solidFill>
                <a:ea typeface="ＭＳ Ｐゴシック" pitchFamily="34" charset="-128"/>
              </a:rPr>
              <a:t>Oxygen scavengers</a:t>
            </a:r>
          </a:p>
        </p:txBody>
      </p:sp>
      <p:sp>
        <p:nvSpPr>
          <p:cNvPr id="14339" name="Content Placeholder 2"/>
          <p:cNvSpPr>
            <a:spLocks noGrp="1"/>
          </p:cNvSpPr>
          <p:nvPr>
            <p:ph idx="1"/>
          </p:nvPr>
        </p:nvSpPr>
        <p:spPr/>
        <p:txBody>
          <a:bodyPr/>
          <a:lstStyle/>
          <a:p>
            <a:r>
              <a:rPr lang="en-US" smtClean="0">
                <a:solidFill>
                  <a:srgbClr val="000099"/>
                </a:solidFill>
                <a:ea typeface="ＭＳ Ｐゴシック" pitchFamily="34" charset="-128"/>
              </a:rPr>
              <a:t>The majority of commercially available oxygen scavengers work on the principle of oxidation of iron powder by chemical means or enzymes to prevent the deterioration of food constituents by oxidation or spoilage</a:t>
            </a:r>
          </a:p>
          <a:p>
            <a:r>
              <a:rPr lang="en-US" smtClean="0">
                <a:solidFill>
                  <a:srgbClr val="000099"/>
                </a:solidFill>
                <a:ea typeface="ＭＳ Ｐゴシック" pitchFamily="34" charset="-128"/>
              </a:rPr>
              <a:t>This oxidation of the iron removes oxygen from the package and limits oxygen interaction with the food product</a:t>
            </a:r>
          </a:p>
          <a:p>
            <a:r>
              <a:rPr lang="en-US" smtClean="0">
                <a:solidFill>
                  <a:srgbClr val="000099"/>
                </a:solidFill>
                <a:ea typeface="ＭＳ Ｐゴシック" pitchFamily="34" charset="-128"/>
              </a:rPr>
              <a:t>In the enzyme systems, an enzyme such as glucose oxidase  reacts with a substrate to scavenge oxygen</a:t>
            </a:r>
          </a:p>
          <a:p>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01.alicdn.com/kf/HTB1ZhVMHXXXXXbgXFXXq6xXFXXXc/200547182/HTB1ZhVMHXXXXXbgXFXXq6xXFXXX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89" y="1556792"/>
            <a:ext cx="83534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g01.s.alicdn.com/kf/HTB1YjLTHVXXXXX2XpXXq6xXFXXXO/200547182/HTB1YjLTHVXXXXX2XpXXq6xXFXXXO.jpg"/>
          <p:cNvPicPr>
            <a:picLocks noChangeAspect="1" noChangeArrowheads="1"/>
          </p:cNvPicPr>
          <p:nvPr/>
        </p:nvPicPr>
        <p:blipFill>
          <a:blip r:embed="rId2">
            <a:extLst>
              <a:ext uri="{28A0092B-C50C-407E-A947-70E740481C1C}">
                <a14:useLocalDpi xmlns:a14="http://schemas.microsoft.com/office/drawing/2010/main" val="0"/>
              </a:ext>
            </a:extLst>
          </a:blip>
          <a:srcRect t="14168" b="2985"/>
          <a:stretch>
            <a:fillRect/>
          </a:stretch>
        </p:blipFill>
        <p:spPr bwMode="auto">
          <a:xfrm>
            <a:off x="758825" y="938213"/>
            <a:ext cx="762000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Image result for oxygen scavengers fru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92213"/>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smtClean="0">
                <a:solidFill>
                  <a:srgbClr val="000099"/>
                </a:solidFill>
                <a:ea typeface="ＭＳ Ｐゴシック" pitchFamily="34" charset="-128"/>
              </a:rPr>
              <a:t>Ethylene scavengers</a:t>
            </a:r>
          </a:p>
        </p:txBody>
      </p:sp>
      <p:sp>
        <p:nvSpPr>
          <p:cNvPr id="17411" name="Content Placeholder 2"/>
          <p:cNvSpPr>
            <a:spLocks noGrp="1"/>
          </p:cNvSpPr>
          <p:nvPr>
            <p:ph idx="1"/>
          </p:nvPr>
        </p:nvSpPr>
        <p:spPr/>
        <p:txBody>
          <a:bodyPr/>
          <a:lstStyle/>
          <a:p>
            <a:r>
              <a:rPr lang="en-US" smtClean="0">
                <a:solidFill>
                  <a:srgbClr val="000099"/>
                </a:solidFill>
                <a:ea typeface="ＭＳ Ｐゴシック" pitchFamily="34" charset="-128"/>
              </a:rPr>
              <a:t>Ethylene acts as a growth hormone and accelerates ripening and senescence of fruits</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Removing ethylene from the environment surrounding a fruit can extend the shelf life of the fruit</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Most ethylene scavengers are based on potassium permanganate which oxidizes ethylene to acetate and ethanol</a:t>
            </a:r>
          </a:p>
          <a:p>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9750" y="1052513"/>
            <a:ext cx="8042275" cy="4343400"/>
          </a:xfrm>
        </p:spPr>
        <p:txBody>
          <a:bodyPr/>
          <a:lstStyle/>
          <a:p>
            <a:pPr>
              <a:defRPr/>
            </a:pPr>
            <a:r>
              <a:rPr lang="en-US" dirty="0" smtClean="0">
                <a:solidFill>
                  <a:srgbClr val="000099"/>
                </a:solidFill>
              </a:rPr>
              <a:t>Potassium permanganate is an oxidizer that reacts with the ethylene in air and releases carbon dioxide and </a:t>
            </a:r>
            <a:r>
              <a:rPr lang="en-US" dirty="0" smtClean="0">
                <a:solidFill>
                  <a:srgbClr val="000099"/>
                </a:solidFill>
              </a:rPr>
              <a:t>water</a:t>
            </a:r>
            <a:endParaRPr lang="en-US" dirty="0" smtClean="0">
              <a:solidFill>
                <a:srgbClr val="000099"/>
              </a:solidFill>
            </a:endParaRPr>
          </a:p>
          <a:p>
            <a:pPr marL="0" indent="0">
              <a:buFont typeface="Wingdings 2" pitchFamily="18" charset="2"/>
              <a:buNone/>
              <a:defRPr/>
            </a:pPr>
            <a:endParaRPr lang="en-US" dirty="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495675"/>
            <a:ext cx="1905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852738"/>
            <a:ext cx="25542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363" y="5373688"/>
            <a:ext cx="11715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frontlineservices.com.au/Frontline_Services/Fruit_ripening_gas_-_ethylene_files/Climacteric%20fruit%20ta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283" y="668397"/>
            <a:ext cx="6169025" cy="532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1042988" y="6170613"/>
            <a:ext cx="712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99"/>
                </a:solidFill>
              </a:rPr>
              <a:t>Climacteric fruit produce much larger quantities of ethylene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smtClean="0">
                <a:solidFill>
                  <a:srgbClr val="000099"/>
                </a:solidFill>
                <a:ea typeface="ＭＳ Ｐゴシック" pitchFamily="34" charset="-128"/>
              </a:rPr>
              <a:t>Moisture regulators</a:t>
            </a:r>
          </a:p>
        </p:txBody>
      </p:sp>
      <p:sp>
        <p:nvSpPr>
          <p:cNvPr id="20483" name="Content Placeholder 2"/>
          <p:cNvSpPr>
            <a:spLocks noGrp="1"/>
          </p:cNvSpPr>
          <p:nvPr>
            <p:ph idx="1"/>
          </p:nvPr>
        </p:nvSpPr>
        <p:spPr/>
        <p:txBody>
          <a:bodyPr/>
          <a:lstStyle/>
          <a:p>
            <a:r>
              <a:rPr lang="en-US" dirty="0" smtClean="0">
                <a:solidFill>
                  <a:srgbClr val="000099"/>
                </a:solidFill>
                <a:ea typeface="ＭＳ Ｐゴシック" pitchFamily="34" charset="-128"/>
              </a:rPr>
              <a:t>Desiccants such as silicates and humidity controlling substances are used in food packaging to control the moisture content inside the package of very dry foods or of respiring, wet and high relative humidity fresh/minimally processed foods</a:t>
            </a:r>
          </a:p>
          <a:p>
            <a:endParaRPr lang="en-US" dirty="0" smtClean="0">
              <a:solidFill>
                <a:srgbClr val="000099"/>
              </a:solidFill>
              <a:ea typeface="ＭＳ Ｐゴシック" pitchFamily="34" charset="-128"/>
            </a:endParaRP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005263"/>
            <a:ext cx="30384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b="1" smtClean="0">
                <a:solidFill>
                  <a:srgbClr val="000099"/>
                </a:solidFill>
                <a:ea typeface="ＭＳ Ｐゴシック" pitchFamily="34" charset="-128"/>
              </a:rPr>
              <a:t>Antimicrobial regulators</a:t>
            </a:r>
          </a:p>
        </p:txBody>
      </p:sp>
      <p:sp>
        <p:nvSpPr>
          <p:cNvPr id="21507" name="Content Placeholder 2"/>
          <p:cNvSpPr>
            <a:spLocks noGrp="1"/>
          </p:cNvSpPr>
          <p:nvPr>
            <p:ph idx="1"/>
          </p:nvPr>
        </p:nvSpPr>
        <p:spPr/>
        <p:txBody>
          <a:bodyPr/>
          <a:lstStyle/>
          <a:p>
            <a:r>
              <a:rPr lang="en-US" smtClean="0">
                <a:solidFill>
                  <a:srgbClr val="000099"/>
                </a:solidFill>
                <a:ea typeface="ＭＳ Ｐゴシック" pitchFamily="34" charset="-128"/>
              </a:rPr>
              <a:t>Antimicrobial agents such as sorbates, benzoates, ethanol and bacteriocins are incorporated into or onto polymeric packaging materials to reduce the microbial growth on the surface of food products</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In some packaging systems, these antimicrobial agents are released from the packaging film into the food product over time</a:t>
            </a:r>
          </a:p>
          <a:p>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9"/>
                </a:solidFill>
              </a:rPr>
              <a:t>Overview</a:t>
            </a:r>
            <a:endParaRPr lang="en-US" b="1" dirty="0">
              <a:solidFill>
                <a:srgbClr val="000099"/>
              </a:solidFill>
            </a:endParaRPr>
          </a:p>
        </p:txBody>
      </p:sp>
      <p:sp>
        <p:nvSpPr>
          <p:cNvPr id="3" name="Content Placeholder 2"/>
          <p:cNvSpPr>
            <a:spLocks noGrp="1"/>
          </p:cNvSpPr>
          <p:nvPr>
            <p:ph idx="1"/>
          </p:nvPr>
        </p:nvSpPr>
        <p:spPr/>
        <p:txBody>
          <a:bodyPr/>
          <a:lstStyle/>
          <a:p>
            <a:r>
              <a:rPr lang="en-US" dirty="0" smtClean="0">
                <a:solidFill>
                  <a:srgbClr val="000099"/>
                </a:solidFill>
              </a:rPr>
              <a:t>Introduction</a:t>
            </a:r>
          </a:p>
          <a:p>
            <a:r>
              <a:rPr lang="en-US" dirty="0" smtClean="0">
                <a:solidFill>
                  <a:srgbClr val="000099"/>
                </a:solidFill>
              </a:rPr>
              <a:t>Types of Packaging</a:t>
            </a:r>
          </a:p>
          <a:p>
            <a:r>
              <a:rPr lang="en-US" dirty="0" smtClean="0">
                <a:solidFill>
                  <a:srgbClr val="000099"/>
                </a:solidFill>
              </a:rPr>
              <a:t>Reasons for Packaging</a:t>
            </a:r>
          </a:p>
          <a:p>
            <a:r>
              <a:rPr lang="en-US" dirty="0" smtClean="0">
                <a:solidFill>
                  <a:srgbClr val="000099"/>
                </a:solidFill>
              </a:rPr>
              <a:t>Active Packaging</a:t>
            </a:r>
          </a:p>
          <a:p>
            <a:r>
              <a:rPr lang="en-US" dirty="0" smtClean="0">
                <a:solidFill>
                  <a:srgbClr val="000099"/>
                </a:solidFill>
              </a:rPr>
              <a:t>Modified Atmosphere Packaging</a:t>
            </a:r>
            <a:endParaRPr lang="en-US" dirty="0">
              <a:solidFill>
                <a:srgbClr val="000099"/>
              </a:solidFill>
            </a:endParaRPr>
          </a:p>
        </p:txBody>
      </p:sp>
    </p:spTree>
    <p:extLst>
      <p:ext uri="{BB962C8B-B14F-4D97-AF65-F5344CB8AC3E}">
        <p14:creationId xmlns:p14="http://schemas.microsoft.com/office/powerpoint/2010/main" val="1591425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b="1" smtClean="0">
                <a:solidFill>
                  <a:srgbClr val="000099"/>
                </a:solidFill>
                <a:ea typeface="ＭＳ Ｐゴシック" pitchFamily="34" charset="-128"/>
              </a:rPr>
              <a:t>Packaging in the tropics</a:t>
            </a:r>
          </a:p>
        </p:txBody>
      </p:sp>
      <p:sp>
        <p:nvSpPr>
          <p:cNvPr id="3" name="Content Placeholder 2"/>
          <p:cNvSpPr>
            <a:spLocks noGrp="1"/>
          </p:cNvSpPr>
          <p:nvPr>
            <p:ph idx="1"/>
          </p:nvPr>
        </p:nvSpPr>
        <p:spPr/>
        <p:txBody>
          <a:bodyPr/>
          <a:lstStyle/>
          <a:p>
            <a:pPr marL="365760" indent="-256032">
              <a:lnSpc>
                <a:spcPct val="150000"/>
              </a:lnSpc>
              <a:buClr>
                <a:schemeClr val="accent3"/>
              </a:buClr>
              <a:buFont typeface="Wingdings 2" pitchFamily="18" charset="2"/>
              <a:buNone/>
              <a:defRPr/>
            </a:pPr>
            <a:r>
              <a:rPr lang="en-US" b="1" u="sng" dirty="0">
                <a:solidFill>
                  <a:srgbClr val="000099"/>
                </a:solidFill>
              </a:rPr>
              <a:t>Principal function of packaging:</a:t>
            </a:r>
          </a:p>
          <a:p>
            <a:pPr marL="365760" indent="-256032" algn="just">
              <a:lnSpc>
                <a:spcPct val="150000"/>
              </a:lnSpc>
              <a:buClr>
                <a:schemeClr val="accent3"/>
              </a:buClr>
              <a:buFont typeface="Wingdings 2" pitchFamily="18" charset="2"/>
              <a:buNone/>
              <a:defRPr/>
            </a:pPr>
            <a:r>
              <a:rPr lang="en-US" dirty="0">
                <a:solidFill>
                  <a:srgbClr val="000099"/>
                </a:solidFill>
              </a:rPr>
              <a:t>“To protect the packaged product against contamination &amp; all types of deterioration &amp; spoilage during its useful storage life”</a:t>
            </a:r>
          </a:p>
          <a:p>
            <a:pPr marL="365760" indent="-256032">
              <a:lnSpc>
                <a:spcPct val="150000"/>
              </a:lnSpc>
              <a:buClr>
                <a:schemeClr val="accent3"/>
              </a:buClr>
              <a:buFont typeface="Wingdings 2" pitchFamily="18" charset="2"/>
              <a:buNone/>
              <a:defRPr/>
            </a:pPr>
            <a:r>
              <a:rPr lang="en-US" b="1" u="sng" dirty="0" smtClean="0">
                <a:solidFill>
                  <a:srgbClr val="000099"/>
                </a:solidFill>
              </a:rPr>
              <a:t>Tropical </a:t>
            </a:r>
            <a:r>
              <a:rPr lang="en-US" b="1" u="sng" dirty="0">
                <a:solidFill>
                  <a:srgbClr val="000099"/>
                </a:solidFill>
              </a:rPr>
              <a:t>environment:</a:t>
            </a:r>
          </a:p>
          <a:p>
            <a:pPr marL="365760" indent="-256032">
              <a:lnSpc>
                <a:spcPct val="150000"/>
              </a:lnSpc>
              <a:buClr>
                <a:schemeClr val="accent3"/>
              </a:buClr>
              <a:buFont typeface="Wingdings" pitchFamily="2" charset="2"/>
              <a:buChar char="Ø"/>
              <a:defRPr/>
            </a:pPr>
            <a:r>
              <a:rPr lang="en-US" dirty="0">
                <a:solidFill>
                  <a:srgbClr val="000099"/>
                </a:solidFill>
              </a:rPr>
              <a:t>High humidity</a:t>
            </a:r>
          </a:p>
          <a:p>
            <a:pPr marL="365760" indent="-256032">
              <a:lnSpc>
                <a:spcPct val="150000"/>
              </a:lnSpc>
              <a:buClr>
                <a:schemeClr val="accent3"/>
              </a:buClr>
              <a:buFont typeface="Wingdings" pitchFamily="2" charset="2"/>
              <a:buChar char="Ø"/>
              <a:defRPr/>
            </a:pPr>
            <a:r>
              <a:rPr lang="en-US" dirty="0">
                <a:solidFill>
                  <a:srgbClr val="000099"/>
                </a:solidFill>
              </a:rPr>
              <a:t>Fluctuating temperature</a:t>
            </a:r>
          </a:p>
          <a:p>
            <a:pPr>
              <a:defRP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79388" y="333375"/>
            <a:ext cx="8497887" cy="5761038"/>
          </a:xfrm>
        </p:spPr>
        <p:txBody>
          <a:bodyPr/>
          <a:lstStyle/>
          <a:p>
            <a:pPr marL="609600" indent="-609600">
              <a:defRPr/>
            </a:pPr>
            <a:r>
              <a:rPr lang="en-US" sz="3200" b="1" dirty="0" smtClean="0">
                <a:solidFill>
                  <a:srgbClr val="000090"/>
                </a:solidFill>
                <a:latin typeface="Arial" charset="0"/>
              </a:rPr>
              <a:t>THE TYPES OF</a:t>
            </a:r>
            <a:br>
              <a:rPr lang="en-US" sz="3200" b="1" dirty="0" smtClean="0">
                <a:solidFill>
                  <a:srgbClr val="000090"/>
                </a:solidFill>
                <a:latin typeface="Arial" charset="0"/>
              </a:rPr>
            </a:br>
            <a:r>
              <a:rPr lang="en-US" sz="3200" b="1" dirty="0" smtClean="0">
                <a:solidFill>
                  <a:srgbClr val="000090"/>
                </a:solidFill>
                <a:latin typeface="Arial" charset="0"/>
              </a:rPr>
              <a:t>ATMOSPHERE MANIPULATION INSIDE THE PACKAGE ARE:</a:t>
            </a:r>
            <a:br>
              <a:rPr lang="en-US" sz="3200" b="1" dirty="0" smtClean="0">
                <a:solidFill>
                  <a:srgbClr val="000090"/>
                </a:solidFill>
                <a:latin typeface="Arial" charset="0"/>
              </a:rPr>
            </a:br>
            <a:r>
              <a:rPr lang="en-US" sz="3200" b="1" dirty="0">
                <a:solidFill>
                  <a:srgbClr val="000090"/>
                </a:solidFill>
                <a:latin typeface="Arial" charset="0"/>
              </a:rPr>
              <a:t/>
            </a:r>
            <a:br>
              <a:rPr lang="en-US" sz="3200" b="1" dirty="0">
                <a:solidFill>
                  <a:srgbClr val="000090"/>
                </a:solidFill>
                <a:latin typeface="Arial" charset="0"/>
              </a:rPr>
            </a:br>
            <a:r>
              <a:rPr lang="en-US" sz="3200" b="1" dirty="0" smtClean="0">
                <a:solidFill>
                  <a:srgbClr val="000090"/>
                </a:solidFill>
                <a:latin typeface="Arial" charset="0"/>
              </a:rPr>
              <a:t/>
            </a:r>
            <a:br>
              <a:rPr lang="en-US" sz="3200" b="1" dirty="0" smtClean="0">
                <a:solidFill>
                  <a:srgbClr val="000090"/>
                </a:solidFill>
                <a:latin typeface="Arial" charset="0"/>
              </a:rPr>
            </a:br>
            <a:r>
              <a:rPr lang="en-US" sz="3200" b="1" dirty="0" smtClean="0">
                <a:solidFill>
                  <a:srgbClr val="FF0000"/>
                </a:solidFill>
                <a:latin typeface="Arial" charset="0"/>
              </a:rPr>
              <a:t>1. </a:t>
            </a:r>
            <a:r>
              <a:rPr lang="en-US" sz="3200" b="1" dirty="0" smtClean="0">
                <a:solidFill>
                  <a:srgbClr val="000090"/>
                </a:solidFill>
                <a:latin typeface="Arial" charset="0"/>
                <a:ea typeface="ＭＳ Ｐゴシック" charset="0"/>
                <a:cs typeface="ＭＳ Ｐゴシック" charset="0"/>
              </a:rPr>
              <a:t>Controlled </a:t>
            </a:r>
            <a:r>
              <a:rPr lang="en-US" sz="3200" b="1" dirty="0">
                <a:solidFill>
                  <a:srgbClr val="000090"/>
                </a:solidFill>
                <a:latin typeface="Arial" charset="0"/>
                <a:ea typeface="ＭＳ Ｐゴシック" charset="0"/>
                <a:cs typeface="ＭＳ Ｐゴシック" charset="0"/>
              </a:rPr>
              <a:t>Atmosphere Packaging (CAP)</a:t>
            </a:r>
            <a:br>
              <a:rPr lang="en-US" sz="3200" b="1" dirty="0">
                <a:solidFill>
                  <a:srgbClr val="000090"/>
                </a:solidFill>
                <a:latin typeface="Arial" charset="0"/>
                <a:ea typeface="ＭＳ Ｐゴシック" charset="0"/>
                <a:cs typeface="ＭＳ Ｐゴシック" charset="0"/>
              </a:rPr>
            </a:br>
            <a:r>
              <a:rPr lang="en-US" sz="3200" b="1" dirty="0" smtClean="0">
                <a:solidFill>
                  <a:srgbClr val="FF0000"/>
                </a:solidFill>
                <a:latin typeface="Arial" charset="0"/>
                <a:ea typeface="ＭＳ Ｐゴシック" charset="0"/>
                <a:cs typeface="ＭＳ Ｐゴシック" charset="0"/>
              </a:rPr>
              <a:t>2. </a:t>
            </a:r>
            <a:r>
              <a:rPr lang="en-US" sz="3200" b="1" dirty="0" smtClean="0">
                <a:solidFill>
                  <a:srgbClr val="000090"/>
                </a:solidFill>
                <a:latin typeface="Arial" charset="0"/>
                <a:ea typeface="ＭＳ Ｐゴシック" charset="0"/>
                <a:cs typeface="ＭＳ Ｐゴシック" charset="0"/>
              </a:rPr>
              <a:t>Modified </a:t>
            </a:r>
            <a:r>
              <a:rPr lang="en-US" sz="3200" b="1" dirty="0">
                <a:solidFill>
                  <a:srgbClr val="000090"/>
                </a:solidFill>
                <a:latin typeface="Arial" charset="0"/>
                <a:ea typeface="ＭＳ Ｐゴシック" charset="0"/>
                <a:cs typeface="ＭＳ Ｐゴシック" charset="0"/>
              </a:rPr>
              <a:t>Atmosphere Packaging (MAP)</a:t>
            </a:r>
            <a:br>
              <a:rPr lang="en-US" sz="3200" b="1" dirty="0">
                <a:solidFill>
                  <a:srgbClr val="000090"/>
                </a:solidFill>
                <a:latin typeface="Arial" charset="0"/>
                <a:ea typeface="ＭＳ Ｐゴシック" charset="0"/>
                <a:cs typeface="ＭＳ Ｐゴシック" charset="0"/>
              </a:rPr>
            </a:br>
            <a:r>
              <a:rPr lang="en-US" sz="3200" b="1" dirty="0" smtClean="0">
                <a:solidFill>
                  <a:srgbClr val="FF0000"/>
                </a:solidFill>
                <a:latin typeface="Arial" charset="0"/>
                <a:ea typeface="ＭＳ Ｐゴシック" charset="0"/>
                <a:cs typeface="ＭＳ Ｐゴシック" charset="0"/>
              </a:rPr>
              <a:t>3. </a:t>
            </a:r>
            <a:r>
              <a:rPr lang="en-US" sz="3200" b="1" dirty="0" smtClean="0">
                <a:solidFill>
                  <a:srgbClr val="000090"/>
                </a:solidFill>
                <a:latin typeface="Arial" charset="0"/>
                <a:ea typeface="ＭＳ Ｐゴシック" charset="0"/>
                <a:cs typeface="ＭＳ Ｐゴシック" charset="0"/>
              </a:rPr>
              <a:t>Vacuum </a:t>
            </a:r>
            <a:r>
              <a:rPr lang="en-US" sz="3200" b="1" dirty="0">
                <a:solidFill>
                  <a:srgbClr val="000090"/>
                </a:solidFill>
                <a:latin typeface="Arial" charset="0"/>
                <a:ea typeface="ＭＳ Ｐゴシック" charset="0"/>
                <a:cs typeface="ＭＳ Ｐゴシック" charset="0"/>
              </a:rPr>
              <a:t>Packaging</a:t>
            </a:r>
            <a:br>
              <a:rPr lang="en-US" sz="3200" b="1" dirty="0">
                <a:solidFill>
                  <a:srgbClr val="000090"/>
                </a:solidFill>
                <a:latin typeface="Arial" charset="0"/>
                <a:ea typeface="ＭＳ Ｐゴシック" charset="0"/>
                <a:cs typeface="ＭＳ Ｐゴシック" charset="0"/>
              </a:rPr>
            </a:br>
            <a:endParaRPr lang="en-US" sz="3200" b="1" dirty="0">
              <a:solidFill>
                <a:srgbClr val="000090"/>
              </a:solidFill>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975" y="2205038"/>
            <a:ext cx="32385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9" name="Line 23"/>
          <p:cNvSpPr>
            <a:spLocks noChangeShapeType="1"/>
          </p:cNvSpPr>
          <p:nvPr/>
        </p:nvSpPr>
        <p:spPr bwMode="auto">
          <a:xfrm>
            <a:off x="1501775" y="2357438"/>
            <a:ext cx="990600" cy="762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08920" name="Text Box 24"/>
          <p:cNvSpPr txBox="1">
            <a:spLocks noChangeArrowheads="1"/>
          </p:cNvSpPr>
          <p:nvPr/>
        </p:nvSpPr>
        <p:spPr bwMode="auto">
          <a:xfrm>
            <a:off x="739775" y="1671638"/>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F"/>
                </a:solidFill>
                <a:latin typeface="Verdana" charset="0"/>
                <a:ea typeface="ＭＳ Ｐゴシック" charset="0"/>
              </a:rPr>
              <a:t>O</a:t>
            </a:r>
            <a:r>
              <a:rPr lang="en-US" sz="3600" baseline="-25000">
                <a:solidFill>
                  <a:srgbClr val="0000FF"/>
                </a:solidFill>
                <a:latin typeface="Verdana" charset="0"/>
                <a:ea typeface="ＭＳ Ｐゴシック" charset="0"/>
              </a:rPr>
              <a:t>2</a:t>
            </a:r>
          </a:p>
        </p:txBody>
      </p:sp>
      <p:sp>
        <p:nvSpPr>
          <p:cNvPr id="208921" name="Line 25"/>
          <p:cNvSpPr>
            <a:spLocks noChangeShapeType="1"/>
          </p:cNvSpPr>
          <p:nvPr/>
        </p:nvSpPr>
        <p:spPr bwMode="auto">
          <a:xfrm flipV="1">
            <a:off x="5464175" y="1976438"/>
            <a:ext cx="1219200" cy="1981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08922" name="Line 26"/>
          <p:cNvSpPr>
            <a:spLocks noChangeShapeType="1"/>
          </p:cNvSpPr>
          <p:nvPr/>
        </p:nvSpPr>
        <p:spPr bwMode="auto">
          <a:xfrm>
            <a:off x="5464175" y="3957638"/>
            <a:ext cx="1600200" cy="838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08923" name="Line 27"/>
          <p:cNvSpPr>
            <a:spLocks noChangeShapeType="1"/>
          </p:cNvSpPr>
          <p:nvPr/>
        </p:nvSpPr>
        <p:spPr bwMode="auto">
          <a:xfrm flipV="1">
            <a:off x="5540375" y="3119438"/>
            <a:ext cx="1524000" cy="838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08924" name="Text Box 28"/>
          <p:cNvSpPr txBox="1">
            <a:spLocks noChangeArrowheads="1"/>
          </p:cNvSpPr>
          <p:nvPr/>
        </p:nvSpPr>
        <p:spPr bwMode="auto">
          <a:xfrm>
            <a:off x="6683375" y="1671638"/>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F"/>
                </a:solidFill>
                <a:latin typeface="Verdana" charset="0"/>
                <a:ea typeface="ＭＳ Ｐゴシック" charset="0"/>
              </a:rPr>
              <a:t>CO</a:t>
            </a:r>
            <a:r>
              <a:rPr lang="en-US" sz="3600" baseline="-25000">
                <a:solidFill>
                  <a:srgbClr val="0000FF"/>
                </a:solidFill>
                <a:latin typeface="Verdana" charset="0"/>
                <a:ea typeface="ＭＳ Ｐゴシック" charset="0"/>
              </a:rPr>
              <a:t>2</a:t>
            </a:r>
          </a:p>
        </p:txBody>
      </p:sp>
      <p:sp>
        <p:nvSpPr>
          <p:cNvPr id="208925" name="Text Box 29"/>
          <p:cNvSpPr txBox="1">
            <a:spLocks noChangeArrowheads="1"/>
          </p:cNvSpPr>
          <p:nvPr/>
        </p:nvSpPr>
        <p:spPr bwMode="auto">
          <a:xfrm>
            <a:off x="7064375" y="2890838"/>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F"/>
                </a:solidFill>
                <a:latin typeface="Verdana" charset="0"/>
                <a:ea typeface="ＭＳ Ｐゴシック" charset="0"/>
              </a:rPr>
              <a:t>H</a:t>
            </a:r>
            <a:r>
              <a:rPr lang="en-US" sz="3600" baseline="-25000">
                <a:solidFill>
                  <a:srgbClr val="0000FF"/>
                </a:solidFill>
                <a:latin typeface="Verdana" charset="0"/>
                <a:ea typeface="ＭＳ Ｐゴシック" charset="0"/>
              </a:rPr>
              <a:t>2</a:t>
            </a:r>
            <a:r>
              <a:rPr lang="en-US" sz="3600">
                <a:solidFill>
                  <a:srgbClr val="0000FF"/>
                </a:solidFill>
                <a:latin typeface="Verdana" charset="0"/>
                <a:ea typeface="ＭＳ Ｐゴシック" charset="0"/>
              </a:rPr>
              <a:t>O</a:t>
            </a:r>
            <a:endParaRPr lang="en-US" sz="3600" baseline="-25000">
              <a:solidFill>
                <a:srgbClr val="0000FF"/>
              </a:solidFill>
              <a:latin typeface="Verdana" charset="0"/>
              <a:ea typeface="ＭＳ Ｐゴシック" charset="0"/>
            </a:endParaRPr>
          </a:p>
        </p:txBody>
      </p:sp>
      <p:sp>
        <p:nvSpPr>
          <p:cNvPr id="208926" name="Text Box 30"/>
          <p:cNvSpPr txBox="1">
            <a:spLocks noChangeArrowheads="1"/>
          </p:cNvSpPr>
          <p:nvPr/>
        </p:nvSpPr>
        <p:spPr bwMode="auto">
          <a:xfrm>
            <a:off x="7216775" y="4491038"/>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F"/>
                </a:solidFill>
                <a:latin typeface="Verdana" charset="0"/>
                <a:ea typeface="ＭＳ Ｐゴシック" charset="0"/>
              </a:rPr>
              <a:t>C</a:t>
            </a:r>
            <a:r>
              <a:rPr lang="en-US" sz="3600" baseline="-25000">
                <a:solidFill>
                  <a:srgbClr val="0000FF"/>
                </a:solidFill>
                <a:latin typeface="Verdana" charset="0"/>
                <a:ea typeface="ＭＳ Ｐゴシック" charset="0"/>
              </a:rPr>
              <a:t>2</a:t>
            </a:r>
            <a:r>
              <a:rPr lang="en-US" sz="3600">
                <a:solidFill>
                  <a:srgbClr val="0000FF"/>
                </a:solidFill>
                <a:latin typeface="Verdana" charset="0"/>
                <a:ea typeface="ＭＳ Ｐゴシック" charset="0"/>
              </a:rPr>
              <a:t>H</a:t>
            </a:r>
            <a:r>
              <a:rPr lang="en-US" sz="3600" baseline="-25000">
                <a:solidFill>
                  <a:srgbClr val="0000FF"/>
                </a:solidFill>
                <a:latin typeface="Verdana" charset="0"/>
                <a:ea typeface="ＭＳ Ｐゴシック" charset="0"/>
              </a:rPr>
              <a:t>4</a:t>
            </a:r>
          </a:p>
        </p:txBody>
      </p:sp>
      <p:sp>
        <p:nvSpPr>
          <p:cNvPr id="208927" name="Line 31"/>
          <p:cNvSpPr>
            <a:spLocks noChangeShapeType="1"/>
          </p:cNvSpPr>
          <p:nvPr/>
        </p:nvSpPr>
        <p:spPr bwMode="auto">
          <a:xfrm>
            <a:off x="5464175" y="3957638"/>
            <a:ext cx="1371600" cy="2286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208928" name="Text Box 32"/>
          <p:cNvSpPr txBox="1">
            <a:spLocks noChangeArrowheads="1"/>
          </p:cNvSpPr>
          <p:nvPr/>
        </p:nvSpPr>
        <p:spPr bwMode="auto">
          <a:xfrm>
            <a:off x="6988175" y="5862638"/>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solidFill>
                  <a:srgbClr val="0000FF"/>
                </a:solidFill>
                <a:latin typeface="Verdana" charset="0"/>
                <a:ea typeface="ＭＳ Ｐゴシック" charset="0"/>
              </a:rPr>
              <a:t>Heat</a:t>
            </a:r>
          </a:p>
        </p:txBody>
      </p:sp>
      <p:sp>
        <p:nvSpPr>
          <p:cNvPr id="24589" name="Rectangle 1"/>
          <p:cNvSpPr>
            <a:spLocks noChangeArrowheads="1"/>
          </p:cNvSpPr>
          <p:nvPr/>
        </p:nvSpPr>
        <p:spPr bwMode="auto">
          <a:xfrm>
            <a:off x="179388" y="188913"/>
            <a:ext cx="8785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800" b="1">
                <a:solidFill>
                  <a:srgbClr val="000090"/>
                </a:solidFill>
                <a:latin typeface="Verdana" pitchFamily="34" charset="0"/>
              </a:rPr>
              <a:t>Fresh CROP is STILL ALIVE              Respiratory activity of a fresh harvested produce</a:t>
            </a:r>
          </a:p>
        </p:txBody>
      </p:sp>
      <p:cxnSp>
        <p:nvCxnSpPr>
          <p:cNvPr id="4" name="Straight Arrow Connector 3"/>
          <p:cNvCxnSpPr/>
          <p:nvPr/>
        </p:nvCxnSpPr>
        <p:spPr>
          <a:xfrm>
            <a:off x="7451725" y="476250"/>
            <a:ext cx="86518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Text Box 6"/>
          <p:cNvSpPr txBox="1">
            <a:spLocks noChangeArrowheads="1"/>
          </p:cNvSpPr>
          <p:nvPr/>
        </p:nvSpPr>
        <p:spPr bwMode="auto">
          <a:xfrm>
            <a:off x="2362200" y="6162675"/>
            <a:ext cx="54387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GB" b="1" smtClean="0">
                <a:solidFill>
                  <a:srgbClr val="000099"/>
                </a:solidFill>
                <a:latin typeface="Verdana" pitchFamily="34" charset="0"/>
              </a:rPr>
              <a:t>Initial respiration rate at 15°C</a:t>
            </a:r>
          </a:p>
        </p:txBody>
      </p:sp>
      <p:sp>
        <p:nvSpPr>
          <p:cNvPr id="206855" name="Text Box 7"/>
          <p:cNvSpPr txBox="1">
            <a:spLocks noChangeArrowheads="1"/>
          </p:cNvSpPr>
          <p:nvPr/>
        </p:nvSpPr>
        <p:spPr bwMode="auto">
          <a:xfrm rot="10764387">
            <a:off x="481013" y="1400175"/>
            <a:ext cx="554037"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spAutoFit/>
          </a:bodyPr>
          <a:lstStyle/>
          <a:p>
            <a:pPr eaLnBrk="0" hangingPunct="0">
              <a:defRPr/>
            </a:pPr>
            <a:r>
              <a:rPr lang="en-GB" sz="2400" b="1" dirty="0">
                <a:solidFill>
                  <a:srgbClr val="000099"/>
                </a:solidFill>
                <a:latin typeface="Verdana" charset="0"/>
                <a:ea typeface="ＭＳ Ｐゴシック" charset="0"/>
              </a:rPr>
              <a:t>Storage potential</a:t>
            </a:r>
          </a:p>
        </p:txBody>
      </p:sp>
      <p:graphicFrame>
        <p:nvGraphicFramePr>
          <p:cNvPr id="25604" name="Object 9"/>
          <p:cNvGraphicFramePr>
            <a:graphicFrameLocks noChangeAspect="1"/>
          </p:cNvGraphicFramePr>
          <p:nvPr/>
        </p:nvGraphicFramePr>
        <p:xfrm>
          <a:off x="3443288" y="1465263"/>
          <a:ext cx="5395912" cy="2482850"/>
        </p:xfrm>
        <a:graphic>
          <a:graphicData uri="http://schemas.openxmlformats.org/presentationml/2006/ole">
            <mc:AlternateContent xmlns:mc="http://schemas.openxmlformats.org/markup-compatibility/2006">
              <mc:Choice xmlns:v="urn:schemas-microsoft-com:vml" Requires="v">
                <p:oleObj spid="_x0000_s25628" name="Image Photo Editor" r:id="rId3" imgW="2257740" imgH="1038370" progId="MSPhotoEd.3">
                  <p:embed/>
                </p:oleObj>
              </mc:Choice>
              <mc:Fallback>
                <p:oleObj name="Image Photo Editor" r:id="rId3" imgW="2257740" imgH="1038370" progId="MSPhotoEd.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1465263"/>
                        <a:ext cx="5395912"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5605" name="Object 10"/>
          <p:cNvGraphicFramePr>
            <a:graphicFrameLocks noChangeAspect="1"/>
          </p:cNvGraphicFramePr>
          <p:nvPr/>
        </p:nvGraphicFramePr>
        <p:xfrm>
          <a:off x="1219200" y="228600"/>
          <a:ext cx="7097713" cy="5829300"/>
        </p:xfrm>
        <a:graphic>
          <a:graphicData uri="http://schemas.openxmlformats.org/presentationml/2006/ole">
            <mc:AlternateContent xmlns:mc="http://schemas.openxmlformats.org/markup-compatibility/2006">
              <mc:Choice xmlns:v="urn:schemas-microsoft-com:vml" Requires="v">
                <p:oleObj spid="_x0000_s25629" name="Image Photo Editor" r:id="rId5" imgW="17276190" imgH="14190476" progId="MSPhotoEd.3">
                  <p:embed/>
                </p:oleObj>
              </mc:Choice>
              <mc:Fallback>
                <p:oleObj name="Image Photo Editor" r:id="rId5" imgW="17276190" imgH="14190476" progId="MSPhotoEd.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28600"/>
                        <a:ext cx="709771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861" name="Text Box 13"/>
          <p:cNvSpPr txBox="1">
            <a:spLocks noChangeArrowheads="1"/>
          </p:cNvSpPr>
          <p:nvPr/>
        </p:nvSpPr>
        <p:spPr bwMode="auto">
          <a:xfrm>
            <a:off x="3352800" y="5334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Times New Roman" charset="0"/>
                <a:ea typeface="ＭＳ Ｐゴシック" charset="0"/>
              </a:rPr>
              <a:t>Potato</a:t>
            </a:r>
          </a:p>
        </p:txBody>
      </p:sp>
      <p:sp>
        <p:nvSpPr>
          <p:cNvPr id="206862" name="Text Box 14"/>
          <p:cNvSpPr txBox="1">
            <a:spLocks noChangeArrowheads="1"/>
          </p:cNvSpPr>
          <p:nvPr/>
        </p:nvSpPr>
        <p:spPr bwMode="auto">
          <a:xfrm>
            <a:off x="3200400" y="1752600"/>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a:latin typeface="Times New Roman" charset="0"/>
                <a:ea typeface="ＭＳ Ｐゴシック" charset="0"/>
              </a:rPr>
              <a:t>Carrot</a:t>
            </a:r>
          </a:p>
        </p:txBody>
      </p:sp>
      <p:sp>
        <p:nvSpPr>
          <p:cNvPr id="206863" name="Text Box 15"/>
          <p:cNvSpPr txBox="1">
            <a:spLocks noChangeArrowheads="1"/>
          </p:cNvSpPr>
          <p:nvPr/>
        </p:nvSpPr>
        <p:spPr bwMode="auto">
          <a:xfrm>
            <a:off x="2057400" y="3200400"/>
            <a:ext cx="18018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Green tomato</a:t>
            </a:r>
          </a:p>
        </p:txBody>
      </p:sp>
      <p:sp>
        <p:nvSpPr>
          <p:cNvPr id="206864" name="Text Box 16"/>
          <p:cNvSpPr txBox="1">
            <a:spLocks noChangeArrowheads="1"/>
          </p:cNvSpPr>
          <p:nvPr/>
        </p:nvSpPr>
        <p:spPr bwMode="auto">
          <a:xfrm>
            <a:off x="2895600" y="3810000"/>
            <a:ext cx="9810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Lettuce</a:t>
            </a:r>
          </a:p>
        </p:txBody>
      </p:sp>
      <p:sp>
        <p:nvSpPr>
          <p:cNvPr id="206865" name="Text Box 17"/>
          <p:cNvSpPr txBox="1">
            <a:spLocks noChangeArrowheads="1"/>
          </p:cNvSpPr>
          <p:nvPr/>
        </p:nvSpPr>
        <p:spPr bwMode="auto">
          <a:xfrm>
            <a:off x="4038600" y="3962400"/>
            <a:ext cx="108426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Brussels</a:t>
            </a:r>
          </a:p>
          <a:p>
            <a:pPr eaLnBrk="0" hangingPunct="0">
              <a:defRPr/>
            </a:pPr>
            <a:r>
              <a:rPr lang="en-GB" sz="2400">
                <a:latin typeface="Times New Roman" charset="0"/>
                <a:ea typeface="ＭＳ Ｐゴシック" charset="0"/>
              </a:rPr>
              <a:t>sprouts</a:t>
            </a:r>
          </a:p>
        </p:txBody>
      </p:sp>
      <p:sp>
        <p:nvSpPr>
          <p:cNvPr id="206866" name="Text Box 18"/>
          <p:cNvSpPr txBox="1">
            <a:spLocks noChangeArrowheads="1"/>
          </p:cNvSpPr>
          <p:nvPr/>
        </p:nvSpPr>
        <p:spPr bwMode="auto">
          <a:xfrm>
            <a:off x="4800600" y="3505200"/>
            <a:ext cx="1390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Asparagus</a:t>
            </a:r>
          </a:p>
        </p:txBody>
      </p:sp>
      <p:sp>
        <p:nvSpPr>
          <p:cNvPr id="206867" name="Text Box 19"/>
          <p:cNvSpPr txBox="1">
            <a:spLocks noChangeArrowheads="1"/>
          </p:cNvSpPr>
          <p:nvPr/>
        </p:nvSpPr>
        <p:spPr bwMode="auto">
          <a:xfrm>
            <a:off x="6019800" y="3886200"/>
            <a:ext cx="10509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Spinach</a:t>
            </a:r>
          </a:p>
        </p:txBody>
      </p:sp>
      <p:sp>
        <p:nvSpPr>
          <p:cNvPr id="206868" name="Text Box 20"/>
          <p:cNvSpPr txBox="1">
            <a:spLocks noChangeArrowheads="1"/>
          </p:cNvSpPr>
          <p:nvPr/>
        </p:nvSpPr>
        <p:spPr bwMode="auto">
          <a:xfrm>
            <a:off x="7086600" y="3505200"/>
            <a:ext cx="14398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eaLnBrk="0" hangingPunct="0">
              <a:defRPr/>
            </a:pPr>
            <a:r>
              <a:rPr lang="en-GB" sz="2400">
                <a:latin typeface="Times New Roman" charset="0"/>
                <a:ea typeface="ＭＳ Ｐゴシック" charset="0"/>
              </a:rPr>
              <a:t>Mushroom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p:txBody>
          <a:bodyPr/>
          <a:lstStyle/>
          <a:p>
            <a:r>
              <a:rPr lang="en-US" b="1" smtClean="0">
                <a:solidFill>
                  <a:srgbClr val="000099"/>
                </a:solidFill>
                <a:ea typeface="ＭＳ Ｐゴシック" pitchFamily="34" charset="-128"/>
              </a:rPr>
              <a:t>Modified atmosphere packaging</a:t>
            </a:r>
            <a:endParaRPr lang="en-US" smtClean="0">
              <a:solidFill>
                <a:srgbClr val="000099"/>
              </a:solidFill>
              <a:ea typeface="ＭＳ Ｐゴシック" pitchFamily="34" charset="-128"/>
            </a:endParaRPr>
          </a:p>
        </p:txBody>
      </p:sp>
      <p:sp>
        <p:nvSpPr>
          <p:cNvPr id="26627" name="Content Placeholder 6"/>
          <p:cNvSpPr>
            <a:spLocks noGrp="1"/>
          </p:cNvSpPr>
          <p:nvPr>
            <p:ph idx="1"/>
          </p:nvPr>
        </p:nvSpPr>
        <p:spPr/>
        <p:txBody>
          <a:bodyPr/>
          <a:lstStyle/>
          <a:p>
            <a:r>
              <a:rPr lang="en-US" dirty="0" smtClean="0">
                <a:solidFill>
                  <a:srgbClr val="000099"/>
                </a:solidFill>
                <a:ea typeface="ＭＳ Ｐゴシック" pitchFamily="34" charset="-128"/>
              </a:rPr>
              <a:t>Modified Atmosphere Packaging (MAP) is a technique used for prolonging the shelf-life period of fresh or minimally processed foods. </a:t>
            </a:r>
          </a:p>
          <a:p>
            <a:endParaRPr lang="en-US" dirty="0" smtClean="0">
              <a:solidFill>
                <a:srgbClr val="000099"/>
              </a:solidFill>
              <a:ea typeface="ＭＳ Ｐゴシック" pitchFamily="34" charset="-128"/>
            </a:endParaRPr>
          </a:p>
          <a:p>
            <a:r>
              <a:rPr lang="en-US" dirty="0" smtClean="0">
                <a:solidFill>
                  <a:srgbClr val="000099"/>
                </a:solidFill>
                <a:ea typeface="ＭＳ Ｐゴシック" pitchFamily="34" charset="-128"/>
              </a:rPr>
              <a:t>In this preservation technique the air surrounding the food in the package is changed to another composition</a:t>
            </a:r>
            <a:r>
              <a:rPr lang="en-US" dirty="0" smtClean="0">
                <a:solidFill>
                  <a:srgbClr val="000099"/>
                </a:solidFill>
                <a:ea typeface="ＭＳ Ｐゴシック" pitchFamily="34" charset="-128"/>
              </a:rPr>
              <a:t>.</a:t>
            </a:r>
          </a:p>
          <a:p>
            <a:endParaRPr lang="en-US" dirty="0">
              <a:solidFill>
                <a:srgbClr val="000099"/>
              </a:solidFill>
              <a:ea typeface="ＭＳ Ｐゴシック" pitchFamily="34" charset="-128"/>
            </a:endParaRPr>
          </a:p>
          <a:p>
            <a:r>
              <a:rPr lang="en-US" dirty="0" smtClean="0">
                <a:solidFill>
                  <a:srgbClr val="000099"/>
                </a:solidFill>
                <a:ea typeface="ＭＳ Ｐゴシック" pitchFamily="34" charset="-128"/>
              </a:rPr>
              <a:t> </a:t>
            </a:r>
            <a:r>
              <a:rPr lang="en-US" dirty="0" smtClean="0">
                <a:solidFill>
                  <a:srgbClr val="000099"/>
                </a:solidFill>
                <a:ea typeface="ＭＳ Ｐゴシック" pitchFamily="34" charset="-128"/>
              </a:rPr>
              <a:t>This way the initial fresh state of the product may be prolonged.</a:t>
            </a:r>
          </a:p>
          <a:p>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packaging-gateway.com/contractor_images/tpbi/4-emap.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 y="1341438"/>
            <a:ext cx="701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p:cNvSpPr>
            <a:spLocks noChangeArrowheads="1"/>
          </p:cNvSpPr>
          <p:nvPr/>
        </p:nvSpPr>
        <p:spPr bwMode="auto">
          <a:xfrm>
            <a:off x="1828800" y="5715000"/>
            <a:ext cx="5929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99"/>
                </a:solidFill>
              </a:rPr>
              <a:t>EMAP: Equilibrium modified atmosphere packaging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79388" y="260350"/>
            <a:ext cx="8640762" cy="1152525"/>
          </a:xfrm>
        </p:spPr>
        <p:txBody>
          <a:bodyPr/>
          <a:lstStyle/>
          <a:p>
            <a:pPr eaLnBrk="1" hangingPunct="1"/>
            <a:r>
              <a:rPr lang="en-US" sz="3200" b="1" smtClean="0">
                <a:solidFill>
                  <a:srgbClr val="000090"/>
                </a:solidFill>
                <a:latin typeface="Arial" pitchFamily="34" charset="0"/>
                <a:ea typeface="ＭＳ Ｐゴシック" pitchFamily="34" charset="-128"/>
              </a:rPr>
              <a:t>MODIFIED ATMOSPHERE PACKAGING (MAP)</a:t>
            </a:r>
          </a:p>
        </p:txBody>
      </p:sp>
      <p:sp>
        <p:nvSpPr>
          <p:cNvPr id="28675" name="Rectangle 3"/>
          <p:cNvSpPr>
            <a:spLocks noGrp="1" noChangeArrowheads="1"/>
          </p:cNvSpPr>
          <p:nvPr>
            <p:ph idx="1"/>
          </p:nvPr>
        </p:nvSpPr>
        <p:spPr>
          <a:xfrm>
            <a:off x="250825" y="1844675"/>
            <a:ext cx="8713788" cy="1368425"/>
          </a:xfrm>
        </p:spPr>
        <p:txBody>
          <a:bodyPr/>
          <a:lstStyle/>
          <a:p>
            <a:pPr eaLnBrk="1" hangingPunct="1">
              <a:buFont typeface="Wingdings" pitchFamily="2" charset="2"/>
              <a:buNone/>
            </a:pPr>
            <a:r>
              <a:rPr lang="en-US" sz="3200" smtClean="0">
                <a:latin typeface="Arial" pitchFamily="34" charset="0"/>
                <a:ea typeface="ＭＳ Ｐゴシック" pitchFamily="34" charset="-128"/>
                <a:sym typeface="Wingdings" pitchFamily="2" charset="2"/>
              </a:rPr>
              <a:t> </a:t>
            </a:r>
            <a:r>
              <a:rPr lang="en-US" sz="3200" b="1" smtClean="0">
                <a:solidFill>
                  <a:srgbClr val="000090"/>
                </a:solidFill>
                <a:latin typeface="Arial" pitchFamily="34" charset="0"/>
                <a:ea typeface="ＭＳ Ｐゴシック" pitchFamily="34" charset="-128"/>
                <a:sym typeface="Wingdings" pitchFamily="2" charset="2"/>
              </a:rPr>
              <a:t>The initial application of an atmosphere other than air with no further control of the atmosphere</a:t>
            </a:r>
            <a:endParaRPr lang="en-US" sz="3200" b="1" smtClean="0">
              <a:solidFill>
                <a:srgbClr val="000090"/>
              </a:solidFill>
              <a:latin typeface="Arial" pitchFamily="34" charset="0"/>
              <a:ea typeface="ＭＳ Ｐゴシック" pitchFamily="34" charset="-128"/>
            </a:endParaRPr>
          </a:p>
        </p:txBody>
      </p:sp>
      <p:sp>
        <p:nvSpPr>
          <p:cNvPr id="28676" name="Rectangle 2"/>
          <p:cNvSpPr txBox="1">
            <a:spLocks noChangeArrowheads="1"/>
          </p:cNvSpPr>
          <p:nvPr/>
        </p:nvSpPr>
        <p:spPr bwMode="auto">
          <a:xfrm>
            <a:off x="611188" y="3644900"/>
            <a:ext cx="804227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600" b="1">
                <a:solidFill>
                  <a:srgbClr val="000090"/>
                </a:solidFill>
              </a:rPr>
              <a:t>APPLICATION</a:t>
            </a:r>
          </a:p>
        </p:txBody>
      </p:sp>
      <p:sp>
        <p:nvSpPr>
          <p:cNvPr id="28677" name="Rectangle 3"/>
          <p:cNvSpPr txBox="1">
            <a:spLocks noChangeArrowheads="1"/>
          </p:cNvSpPr>
          <p:nvPr/>
        </p:nvSpPr>
        <p:spPr bwMode="auto">
          <a:xfrm>
            <a:off x="250825" y="4941888"/>
            <a:ext cx="8713788"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9250" indent="-34925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ts val="2000"/>
              </a:spcBef>
              <a:spcAft>
                <a:spcPct val="20000"/>
              </a:spcAft>
              <a:buClr>
                <a:srgbClr val="6FB7D7"/>
              </a:buClr>
              <a:buSzPct val="110000"/>
              <a:buFont typeface="Wingdings 2" pitchFamily="18" charset="2"/>
              <a:buChar char=""/>
            </a:pPr>
            <a:r>
              <a:rPr lang="en-US" sz="3200" b="1">
                <a:solidFill>
                  <a:srgbClr val="000090"/>
                </a:solidFill>
              </a:rPr>
              <a:t>Quantities of fresh vegetables and fruits are transported under modified atmosphere condition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p:cNvSpPr txBox="1">
            <a:spLocks noChangeArrowheads="1"/>
          </p:cNvSpPr>
          <p:nvPr/>
        </p:nvSpPr>
        <p:spPr bwMode="auto">
          <a:xfrm>
            <a:off x="381000" y="304800"/>
            <a:ext cx="84026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800" b="1" dirty="0">
                <a:solidFill>
                  <a:srgbClr val="000090"/>
                </a:solidFill>
                <a:latin typeface="Verdana" charset="0"/>
                <a:ea typeface="ＭＳ Ｐゴシック" charset="0"/>
              </a:rPr>
              <a:t>Gas diffusion in and out of a MA package</a:t>
            </a:r>
            <a:endParaRPr lang="en-GB" sz="2400" b="1" dirty="0">
              <a:solidFill>
                <a:srgbClr val="000090"/>
              </a:solidFill>
              <a:latin typeface="Verdana" charset="0"/>
              <a:ea typeface="ＭＳ Ｐゴシック" charset="0"/>
            </a:endParaRPr>
          </a:p>
        </p:txBody>
      </p:sp>
      <p:sp>
        <p:nvSpPr>
          <p:cNvPr id="211973" name="Text Box 5"/>
          <p:cNvSpPr txBox="1">
            <a:spLocks noChangeArrowheads="1"/>
          </p:cNvSpPr>
          <p:nvPr/>
        </p:nvSpPr>
        <p:spPr bwMode="auto">
          <a:xfrm>
            <a:off x="250825" y="2133600"/>
            <a:ext cx="2478088" cy="831850"/>
          </a:xfrm>
          <a:prstGeom prst="rect">
            <a:avLst/>
          </a:prstGeom>
          <a:noFill/>
          <a:ln w="317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dirty="0">
                <a:latin typeface="Verdana" charset="0"/>
                <a:ea typeface="ＭＳ Ｐゴシック" charset="0"/>
              </a:rPr>
              <a:t>High O</a:t>
            </a:r>
            <a:r>
              <a:rPr lang="en-GB" sz="2400" baseline="-25000" dirty="0">
                <a:latin typeface="Verdana" charset="0"/>
                <a:ea typeface="ＭＳ Ｐゴシック" charset="0"/>
              </a:rPr>
              <a:t>2</a:t>
            </a:r>
            <a:r>
              <a:rPr lang="en-GB" sz="2400" dirty="0">
                <a:latin typeface="Verdana" charset="0"/>
                <a:ea typeface="ＭＳ Ｐゴシック" charset="0"/>
              </a:rPr>
              <a:t> (20%)</a:t>
            </a:r>
          </a:p>
          <a:p>
            <a:pPr eaLnBrk="0" hangingPunct="0">
              <a:defRPr/>
            </a:pPr>
            <a:r>
              <a:rPr lang="en-GB" sz="2400" dirty="0">
                <a:latin typeface="Verdana" charset="0"/>
                <a:ea typeface="ＭＳ Ｐゴシック" charset="0"/>
              </a:rPr>
              <a:t>Low CO</a:t>
            </a:r>
            <a:r>
              <a:rPr lang="en-GB" sz="2400" baseline="-25000" dirty="0">
                <a:latin typeface="Verdana" charset="0"/>
                <a:ea typeface="ＭＳ Ｐゴシック" charset="0"/>
              </a:rPr>
              <a:t>2</a:t>
            </a:r>
            <a:r>
              <a:rPr lang="en-GB" sz="2400" dirty="0">
                <a:latin typeface="Verdana" charset="0"/>
                <a:ea typeface="ＭＳ Ｐゴシック" charset="0"/>
              </a:rPr>
              <a:t> (0%)</a:t>
            </a:r>
          </a:p>
        </p:txBody>
      </p:sp>
      <p:sp>
        <p:nvSpPr>
          <p:cNvPr id="211974" name="Rectangle 6"/>
          <p:cNvSpPr>
            <a:spLocks noChangeArrowheads="1"/>
          </p:cNvSpPr>
          <p:nvPr/>
        </p:nvSpPr>
        <p:spPr bwMode="auto">
          <a:xfrm>
            <a:off x="250825" y="3141663"/>
            <a:ext cx="5903913" cy="3332162"/>
          </a:xfrm>
          <a:prstGeom prst="rect">
            <a:avLst/>
          </a:prstGeom>
          <a:noFill/>
          <a:ln w="76200" cmpd="tri">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75" name="Text Box 7"/>
          <p:cNvSpPr txBox="1">
            <a:spLocks noChangeArrowheads="1"/>
          </p:cNvSpPr>
          <p:nvPr/>
        </p:nvSpPr>
        <p:spPr bwMode="auto">
          <a:xfrm>
            <a:off x="400050" y="3243263"/>
            <a:ext cx="1828800" cy="854075"/>
          </a:xfrm>
          <a:prstGeom prst="rect">
            <a:avLst/>
          </a:prstGeom>
          <a:noFill/>
          <a:ln w="317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GB" sz="2400">
                <a:latin typeface="Verdana" charset="0"/>
                <a:ea typeface="ＭＳ Ｐゴシック" charset="0"/>
              </a:rPr>
              <a:t>Low O</a:t>
            </a:r>
            <a:r>
              <a:rPr lang="en-GB" sz="2400" baseline="-25000">
                <a:latin typeface="Verdana" charset="0"/>
                <a:ea typeface="ＭＳ Ｐゴシック" charset="0"/>
              </a:rPr>
              <a:t>2</a:t>
            </a:r>
            <a:endParaRPr lang="en-GB" sz="2400">
              <a:latin typeface="Verdana" charset="0"/>
              <a:ea typeface="ＭＳ Ｐゴシック" charset="0"/>
            </a:endParaRPr>
          </a:p>
          <a:p>
            <a:pPr eaLnBrk="0" hangingPunct="0">
              <a:defRPr/>
            </a:pPr>
            <a:r>
              <a:rPr lang="en-GB" sz="2400">
                <a:latin typeface="Verdana" charset="0"/>
                <a:ea typeface="ＭＳ Ｐゴシック" charset="0"/>
              </a:rPr>
              <a:t>High CO</a:t>
            </a:r>
            <a:r>
              <a:rPr lang="en-GB" sz="2400" baseline="-25000">
                <a:latin typeface="Verdana" charset="0"/>
                <a:ea typeface="ＭＳ Ｐゴシック" charset="0"/>
              </a:rPr>
              <a:t>2</a:t>
            </a:r>
            <a:endParaRPr lang="en-GB" sz="2400">
              <a:latin typeface="Verdana" charset="0"/>
              <a:ea typeface="ＭＳ Ｐゴシック" charset="0"/>
            </a:endParaRPr>
          </a:p>
        </p:txBody>
      </p:sp>
      <p:sp>
        <p:nvSpPr>
          <p:cNvPr id="211976" name="Oval 8"/>
          <p:cNvSpPr>
            <a:spLocks noChangeArrowheads="1"/>
          </p:cNvSpPr>
          <p:nvPr/>
        </p:nvSpPr>
        <p:spPr bwMode="auto">
          <a:xfrm>
            <a:off x="1474788" y="4365625"/>
            <a:ext cx="1676400" cy="1676400"/>
          </a:xfrm>
          <a:prstGeom prst="ellipse">
            <a:avLst/>
          </a:prstGeom>
          <a:solidFill>
            <a:srgbClr val="00CC66"/>
          </a:solidFill>
          <a:ln w="57150">
            <a:solidFill>
              <a:srgbClr val="3399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en-GB" sz="2400" dirty="0">
                <a:latin typeface="Verdana" charset="0"/>
                <a:ea typeface="ＭＳ Ｐゴシック" charset="0"/>
              </a:rPr>
              <a:t>Fresh</a:t>
            </a:r>
          </a:p>
          <a:p>
            <a:pPr algn="ctr" eaLnBrk="0" hangingPunct="0">
              <a:defRPr/>
            </a:pPr>
            <a:r>
              <a:rPr lang="en-GB" sz="2400" dirty="0">
                <a:latin typeface="Verdana" charset="0"/>
                <a:ea typeface="ＭＳ Ｐゴシック" charset="0"/>
              </a:rPr>
              <a:t>Produce</a:t>
            </a:r>
          </a:p>
        </p:txBody>
      </p:sp>
      <p:sp>
        <p:nvSpPr>
          <p:cNvPr id="211977" name="Text Box 9"/>
          <p:cNvSpPr txBox="1">
            <a:spLocks noChangeArrowheads="1"/>
          </p:cNvSpPr>
          <p:nvPr/>
        </p:nvSpPr>
        <p:spPr bwMode="auto">
          <a:xfrm>
            <a:off x="3379788" y="5203825"/>
            <a:ext cx="260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400" b="1" dirty="0">
                <a:solidFill>
                  <a:srgbClr val="FF0066"/>
                </a:solidFill>
                <a:latin typeface="Verdana" charset="0"/>
                <a:ea typeface="ＭＳ Ｐゴシック" charset="0"/>
              </a:rPr>
              <a:t>RESPIRATION</a:t>
            </a:r>
          </a:p>
        </p:txBody>
      </p:sp>
      <p:sp>
        <p:nvSpPr>
          <p:cNvPr id="211978" name="Text Box 10"/>
          <p:cNvSpPr txBox="1">
            <a:spLocks noChangeArrowheads="1"/>
          </p:cNvSpPr>
          <p:nvPr/>
        </p:nvSpPr>
        <p:spPr bwMode="auto">
          <a:xfrm>
            <a:off x="3771900" y="3343275"/>
            <a:ext cx="1119188" cy="5191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800" dirty="0">
                <a:latin typeface="Verdana" charset="0"/>
                <a:ea typeface="ＭＳ Ｐゴシック" charset="0"/>
              </a:rPr>
              <a:t> CO</a:t>
            </a:r>
            <a:r>
              <a:rPr lang="en-GB" sz="2800" baseline="-25000" dirty="0">
                <a:latin typeface="Verdana" charset="0"/>
                <a:ea typeface="ＭＳ Ｐゴシック" charset="0"/>
              </a:rPr>
              <a:t>2 </a:t>
            </a:r>
            <a:endParaRPr lang="en-GB" sz="2400" dirty="0">
              <a:latin typeface="Verdana" charset="0"/>
              <a:ea typeface="ＭＳ Ｐゴシック" charset="0"/>
            </a:endParaRPr>
          </a:p>
        </p:txBody>
      </p:sp>
      <p:sp>
        <p:nvSpPr>
          <p:cNvPr id="211979" name="Text Box 11"/>
          <p:cNvSpPr txBox="1">
            <a:spLocks noChangeArrowheads="1"/>
          </p:cNvSpPr>
          <p:nvPr/>
        </p:nvSpPr>
        <p:spPr bwMode="auto">
          <a:xfrm>
            <a:off x="3913188" y="4584700"/>
            <a:ext cx="996950" cy="519113"/>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800">
                <a:latin typeface="Verdana" charset="0"/>
                <a:ea typeface="ＭＳ Ｐゴシック" charset="0"/>
              </a:rPr>
              <a:t>CO</a:t>
            </a:r>
            <a:r>
              <a:rPr lang="en-GB" sz="2800" baseline="-25000">
                <a:latin typeface="Verdana" charset="0"/>
                <a:ea typeface="ＭＳ Ｐゴシック" charset="0"/>
              </a:rPr>
              <a:t>2 </a:t>
            </a:r>
            <a:endParaRPr lang="en-GB" sz="2400">
              <a:latin typeface="Verdana" charset="0"/>
              <a:ea typeface="ＭＳ Ｐゴシック" charset="0"/>
            </a:endParaRPr>
          </a:p>
        </p:txBody>
      </p:sp>
      <p:sp>
        <p:nvSpPr>
          <p:cNvPr id="211980" name="Text Box 12"/>
          <p:cNvSpPr txBox="1">
            <a:spLocks noChangeArrowheads="1"/>
          </p:cNvSpPr>
          <p:nvPr/>
        </p:nvSpPr>
        <p:spPr bwMode="auto">
          <a:xfrm>
            <a:off x="3346450" y="2278063"/>
            <a:ext cx="947738" cy="5191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800">
                <a:latin typeface="Verdana" charset="0"/>
                <a:ea typeface="ＭＳ Ｐゴシック" charset="0"/>
              </a:rPr>
              <a:t> O</a:t>
            </a:r>
            <a:r>
              <a:rPr lang="en-GB" sz="2800" baseline="-25000">
                <a:latin typeface="Verdana" charset="0"/>
                <a:ea typeface="ＭＳ Ｐゴシック" charset="0"/>
              </a:rPr>
              <a:t>2  </a:t>
            </a:r>
            <a:endParaRPr lang="en-GB" sz="2800">
              <a:latin typeface="Verdana" charset="0"/>
              <a:ea typeface="ＭＳ Ｐゴシック" charset="0"/>
            </a:endParaRPr>
          </a:p>
        </p:txBody>
      </p:sp>
      <p:sp>
        <p:nvSpPr>
          <p:cNvPr id="211981" name="Text Box 13"/>
          <p:cNvSpPr txBox="1">
            <a:spLocks noChangeArrowheads="1"/>
          </p:cNvSpPr>
          <p:nvPr/>
        </p:nvSpPr>
        <p:spPr bwMode="auto">
          <a:xfrm>
            <a:off x="3913188" y="5651500"/>
            <a:ext cx="739775"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GB" sz="2800">
                <a:latin typeface="Verdana" charset="0"/>
                <a:ea typeface="ＭＳ Ｐゴシック" charset="0"/>
              </a:rPr>
              <a:t>O</a:t>
            </a:r>
            <a:r>
              <a:rPr lang="en-GB" sz="2800" baseline="-25000">
                <a:latin typeface="Verdana" charset="0"/>
                <a:ea typeface="ＭＳ Ｐゴシック" charset="0"/>
              </a:rPr>
              <a:t>2 </a:t>
            </a:r>
            <a:endParaRPr lang="en-GB" sz="2800">
              <a:latin typeface="Verdana" charset="0"/>
              <a:ea typeface="ＭＳ Ｐゴシック" charset="0"/>
            </a:endParaRPr>
          </a:p>
        </p:txBody>
      </p:sp>
      <p:sp>
        <p:nvSpPr>
          <p:cNvPr id="211982" name="Line 14"/>
          <p:cNvSpPr>
            <a:spLocks noChangeShapeType="1"/>
          </p:cNvSpPr>
          <p:nvPr/>
        </p:nvSpPr>
        <p:spPr bwMode="auto">
          <a:xfrm>
            <a:off x="4489450" y="2363788"/>
            <a:ext cx="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3" name="Line 15"/>
          <p:cNvSpPr>
            <a:spLocks noChangeShapeType="1"/>
          </p:cNvSpPr>
          <p:nvPr/>
        </p:nvSpPr>
        <p:spPr bwMode="auto">
          <a:xfrm>
            <a:off x="4337050" y="2363788"/>
            <a:ext cx="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4" name="Line 16"/>
          <p:cNvSpPr>
            <a:spLocks noChangeShapeType="1"/>
          </p:cNvSpPr>
          <p:nvPr/>
        </p:nvSpPr>
        <p:spPr bwMode="auto">
          <a:xfrm rot="10800000">
            <a:off x="3635375" y="3286125"/>
            <a:ext cx="1588"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5" name="Line 17"/>
          <p:cNvSpPr>
            <a:spLocks noChangeShapeType="1"/>
          </p:cNvSpPr>
          <p:nvPr/>
        </p:nvSpPr>
        <p:spPr bwMode="auto">
          <a:xfrm rot="10800000">
            <a:off x="3482975" y="3286125"/>
            <a:ext cx="1588"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6" name="Line 18"/>
          <p:cNvSpPr>
            <a:spLocks noChangeShapeType="1"/>
          </p:cNvSpPr>
          <p:nvPr/>
        </p:nvSpPr>
        <p:spPr bwMode="auto">
          <a:xfrm>
            <a:off x="3303588" y="4899025"/>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11987" name="Line 19"/>
          <p:cNvSpPr>
            <a:spLocks noChangeShapeType="1"/>
          </p:cNvSpPr>
          <p:nvPr/>
        </p:nvSpPr>
        <p:spPr bwMode="auto">
          <a:xfrm rot="10656844">
            <a:off x="3227388" y="5889625"/>
            <a:ext cx="533400"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 name="Cloud Callout 1"/>
          <p:cNvSpPr>
            <a:spLocks noChangeArrowheads="1"/>
          </p:cNvSpPr>
          <p:nvPr/>
        </p:nvSpPr>
        <p:spPr bwMode="auto">
          <a:xfrm>
            <a:off x="4572000" y="908050"/>
            <a:ext cx="2952750" cy="2016125"/>
          </a:xfrm>
          <a:prstGeom prst="cloudCallout">
            <a:avLst>
              <a:gd name="adj1" fmla="val -20833"/>
              <a:gd name="adj2" fmla="val 62500"/>
            </a:avLst>
          </a:prstGeom>
          <a:solidFill>
            <a:srgbClr val="EAFDC1"/>
          </a:solidFill>
          <a:ln w="12700">
            <a:solidFill>
              <a:srgbClr val="287A9E"/>
            </a:solidFill>
            <a:round/>
            <a:headEnd/>
            <a:tailEnd/>
          </a:ln>
          <a:effectLst>
            <a:outerShdw dist="25400" dir="5400000" sx="100999" sy="100999" rotWithShape="0">
              <a:srgbClr val="808080">
                <a:alpha val="39999"/>
              </a:srgbClr>
            </a:outerShdw>
          </a:effectLst>
        </p:spPr>
        <p:txBody>
          <a:bodyPr anchor="ctr"/>
          <a:lstStyle/>
          <a:p>
            <a:pPr algn="ctr">
              <a:defRPr/>
            </a:pPr>
            <a:endParaRPr lang="en-US">
              <a:solidFill>
                <a:schemeClr val="lt1"/>
              </a:solidFill>
              <a:latin typeface="+mn-lt"/>
              <a:ea typeface="+mn-ea"/>
            </a:endParaRPr>
          </a:p>
        </p:txBody>
      </p:sp>
      <p:sp>
        <p:nvSpPr>
          <p:cNvPr id="29715" name="TextBox 2"/>
          <p:cNvSpPr txBox="1">
            <a:spLocks noChangeArrowheads="1"/>
          </p:cNvSpPr>
          <p:nvPr/>
        </p:nvSpPr>
        <p:spPr bwMode="auto">
          <a:xfrm>
            <a:off x="4932363" y="1196975"/>
            <a:ext cx="22399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b="1">
                <a:solidFill>
                  <a:srgbClr val="FF0000"/>
                </a:solidFill>
              </a:rPr>
              <a:t>Intelligent &amp; </a:t>
            </a:r>
          </a:p>
          <a:p>
            <a:pPr algn="ctr" eaLnBrk="1" hangingPunct="1"/>
            <a:r>
              <a:rPr lang="en-US" sz="2800" b="1">
                <a:solidFill>
                  <a:srgbClr val="FF0000"/>
                </a:solidFill>
              </a:rPr>
              <a:t>Active </a:t>
            </a:r>
          </a:p>
          <a:p>
            <a:pPr algn="ctr" eaLnBrk="1" hangingPunct="1"/>
            <a:r>
              <a:rPr lang="en-US" sz="2800" b="1">
                <a:solidFill>
                  <a:srgbClr val="FF0000"/>
                </a:solidFill>
              </a:rPr>
              <a:t>Packaging?</a:t>
            </a:r>
          </a:p>
        </p:txBody>
      </p:sp>
      <p:sp>
        <p:nvSpPr>
          <p:cNvPr id="29716" name="TextBox 2"/>
          <p:cNvSpPr txBox="1">
            <a:spLocks noChangeArrowheads="1"/>
          </p:cNvSpPr>
          <p:nvPr/>
        </p:nvSpPr>
        <p:spPr bwMode="auto">
          <a:xfrm>
            <a:off x="6300788" y="5010150"/>
            <a:ext cx="28432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b="1">
                <a:solidFill>
                  <a:srgbClr val="0000FF"/>
                </a:solidFill>
              </a:rPr>
              <a:t>Atmosphere Created by the Respiration of the Crop</a:t>
            </a:r>
          </a:p>
        </p:txBody>
      </p:sp>
      <p:sp>
        <p:nvSpPr>
          <p:cNvPr id="29717" name="TextBox 20"/>
          <p:cNvSpPr txBox="1">
            <a:spLocks noChangeArrowheads="1"/>
          </p:cNvSpPr>
          <p:nvPr/>
        </p:nvSpPr>
        <p:spPr bwMode="auto">
          <a:xfrm>
            <a:off x="6300788" y="3068638"/>
            <a:ext cx="27352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800" b="1">
                <a:solidFill>
                  <a:srgbClr val="0000FF"/>
                </a:solidFill>
              </a:rPr>
              <a:t>Atmosphere MAINTAINED by the Packaging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12875"/>
            <a:ext cx="637698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3851275" y="1628775"/>
            <a:ext cx="1296988" cy="1368425"/>
          </a:xfrm>
          <a:prstGeom prst="rect">
            <a:avLst/>
          </a:prstGeom>
          <a:noFill/>
          <a:ln w="57150">
            <a:solidFill>
              <a:schemeClr val="bg1"/>
            </a:solidFill>
            <a:miter lim="800000"/>
            <a:headEnd/>
            <a:tailEnd/>
          </a:ln>
          <a:effectLst>
            <a:outerShdw dist="25400" dir="5400000" sx="100999" sy="100999"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cxnSp>
        <p:nvCxnSpPr>
          <p:cNvPr id="12" name="Straight Arrow Connector 11"/>
          <p:cNvCxnSpPr/>
          <p:nvPr/>
        </p:nvCxnSpPr>
        <p:spPr>
          <a:xfrm flipV="1">
            <a:off x="5148263" y="765175"/>
            <a:ext cx="1944687" cy="122396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725" name="TextBox 12"/>
          <p:cNvSpPr txBox="1">
            <a:spLocks noChangeArrowheads="1"/>
          </p:cNvSpPr>
          <p:nvPr/>
        </p:nvSpPr>
        <p:spPr bwMode="auto">
          <a:xfrm>
            <a:off x="3203575" y="188913"/>
            <a:ext cx="5605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solidFill>
                  <a:srgbClr val="000090"/>
                </a:solidFill>
              </a:rPr>
              <a:t>Number of Perforations per cm</a:t>
            </a:r>
            <a:r>
              <a:rPr lang="en-US" sz="2800" b="1" baseline="30000">
                <a:solidFill>
                  <a:srgbClr val="000090"/>
                </a:solidFill>
              </a:rPr>
              <a:t>2</a:t>
            </a:r>
          </a:p>
        </p:txBody>
      </p:sp>
      <p:sp>
        <p:nvSpPr>
          <p:cNvPr id="17" name="Right Bracket 16"/>
          <p:cNvSpPr/>
          <p:nvPr/>
        </p:nvSpPr>
        <p:spPr>
          <a:xfrm>
            <a:off x="6372225" y="2565400"/>
            <a:ext cx="261938" cy="1439863"/>
          </a:xfrm>
          <a:prstGeom prst="rightBracket">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727" name="TextBox 18"/>
          <p:cNvSpPr txBox="1">
            <a:spLocks noChangeArrowheads="1"/>
          </p:cNvSpPr>
          <p:nvPr/>
        </p:nvSpPr>
        <p:spPr bwMode="auto">
          <a:xfrm>
            <a:off x="6732588" y="2997200"/>
            <a:ext cx="1979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solidFill>
                  <a:srgbClr val="000090"/>
                </a:solidFill>
              </a:rPr>
              <a:t>Thickness</a:t>
            </a:r>
          </a:p>
        </p:txBody>
      </p:sp>
      <p:sp>
        <p:nvSpPr>
          <p:cNvPr id="30728" name="TextBox 19"/>
          <p:cNvSpPr txBox="1">
            <a:spLocks noChangeArrowheads="1"/>
          </p:cNvSpPr>
          <p:nvPr/>
        </p:nvSpPr>
        <p:spPr bwMode="auto">
          <a:xfrm>
            <a:off x="468313" y="5732463"/>
            <a:ext cx="85359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a:solidFill>
                  <a:srgbClr val="000090"/>
                </a:solidFill>
              </a:rPr>
              <a:t>- More Pores  </a:t>
            </a:r>
            <a:r>
              <a:rPr lang="en-US" sz="2800" b="1">
                <a:sym typeface="Wingdings" pitchFamily="2" charset="2"/>
              </a:rPr>
              <a:t> </a:t>
            </a:r>
            <a:r>
              <a:rPr lang="en-US" sz="2800" b="1">
                <a:solidFill>
                  <a:srgbClr val="000090"/>
                </a:solidFill>
              </a:rPr>
              <a:t>Higher is the Gas Diffusion</a:t>
            </a:r>
          </a:p>
          <a:p>
            <a:pPr eaLnBrk="1" hangingPunct="1"/>
            <a:r>
              <a:rPr lang="en-US" sz="2800" b="1">
                <a:solidFill>
                  <a:srgbClr val="000090"/>
                </a:solidFill>
              </a:rPr>
              <a:t>- Thicker is the film </a:t>
            </a:r>
            <a:r>
              <a:rPr lang="en-US" sz="2800" b="1">
                <a:sym typeface="Wingdings" pitchFamily="2" charset="2"/>
              </a:rPr>
              <a:t> </a:t>
            </a:r>
            <a:r>
              <a:rPr lang="en-US" sz="2800" b="1">
                <a:solidFill>
                  <a:srgbClr val="000090"/>
                </a:solidFill>
              </a:rPr>
              <a:t>Lower is the Gas Diffusion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179388" y="0"/>
            <a:ext cx="8785225" cy="6858000"/>
          </a:xfrm>
        </p:spPr>
        <p:txBody>
          <a:bodyPr/>
          <a:lstStyle/>
          <a:p>
            <a:pPr marL="0" indent="0" algn="ctr" eaLnBrk="1" hangingPunct="1">
              <a:spcAft>
                <a:spcPct val="20000"/>
              </a:spcAft>
              <a:buFont typeface="Wingdings 2" charset="0"/>
              <a:buNone/>
              <a:defRPr/>
            </a:pPr>
            <a:r>
              <a:rPr lang="en-US" sz="4000" b="1" dirty="0" smtClean="0">
                <a:solidFill>
                  <a:srgbClr val="000099"/>
                </a:solidFill>
                <a:latin typeface="Arial" charset="0"/>
              </a:rPr>
              <a:t>Principles of MAP Preservation</a:t>
            </a:r>
            <a:endParaRPr lang="en-US" sz="4000" b="1" dirty="0">
              <a:solidFill>
                <a:srgbClr val="000099"/>
              </a:solidFill>
              <a:latin typeface="Arial" charset="0"/>
            </a:endParaRPr>
          </a:p>
          <a:p>
            <a:pPr eaLnBrk="1" hangingPunct="1">
              <a:spcBef>
                <a:spcPts val="800"/>
              </a:spcBef>
              <a:spcAft>
                <a:spcPct val="20000"/>
              </a:spcAft>
              <a:buFont typeface="Wingdings 2" charset="0"/>
              <a:buChar char=""/>
              <a:defRPr/>
            </a:pPr>
            <a:r>
              <a:rPr lang="en-US" sz="3200" b="1" dirty="0" smtClean="0">
                <a:solidFill>
                  <a:srgbClr val="FF0000"/>
                </a:solidFill>
                <a:latin typeface="Arial" charset="0"/>
              </a:rPr>
              <a:t>Reduce microbiological growth </a:t>
            </a:r>
          </a:p>
          <a:p>
            <a:pPr eaLnBrk="1" hangingPunct="1">
              <a:spcBef>
                <a:spcPts val="800"/>
              </a:spcBef>
              <a:spcAft>
                <a:spcPct val="20000"/>
              </a:spcAft>
              <a:buFont typeface="Wingdings 2" charset="0"/>
              <a:buChar char=""/>
              <a:defRPr/>
            </a:pPr>
            <a:r>
              <a:rPr lang="en-US" sz="3200" b="1" dirty="0" smtClean="0">
                <a:solidFill>
                  <a:srgbClr val="FF0000"/>
                </a:solidFill>
                <a:latin typeface="Arial" charset="0"/>
                <a:sym typeface="Wingdings" charset="0"/>
              </a:rPr>
              <a:t>Reduce spoilage</a:t>
            </a:r>
          </a:p>
          <a:p>
            <a:pPr eaLnBrk="1" hangingPunct="1">
              <a:spcBef>
                <a:spcPts val="800"/>
              </a:spcBef>
              <a:spcAft>
                <a:spcPct val="20000"/>
              </a:spcAft>
              <a:buFont typeface="Wingdings 2" charset="0"/>
              <a:buChar char=""/>
              <a:defRPr/>
            </a:pPr>
            <a:r>
              <a:rPr lang="en-US" sz="3200" b="1" dirty="0" smtClean="0">
                <a:solidFill>
                  <a:srgbClr val="FF0000"/>
                </a:solidFill>
                <a:latin typeface="Arial" charset="0"/>
                <a:sym typeface="Wingdings" charset="0"/>
              </a:rPr>
              <a:t>Reduce respiration rate</a:t>
            </a:r>
            <a:endParaRPr lang="en-US" sz="3200" b="1" dirty="0">
              <a:solidFill>
                <a:srgbClr val="FF0000"/>
              </a:solidFill>
              <a:latin typeface="Arial" charset="0"/>
              <a:sym typeface="Wingdings" charset="0"/>
            </a:endParaRPr>
          </a:p>
          <a:p>
            <a:pPr eaLnBrk="1" hangingPunct="1">
              <a:spcBef>
                <a:spcPts val="800"/>
              </a:spcBef>
              <a:spcAft>
                <a:spcPct val="20000"/>
              </a:spcAft>
              <a:buFont typeface="Wingdings 2" charset="0"/>
              <a:buChar char=""/>
              <a:defRPr/>
            </a:pPr>
            <a:r>
              <a:rPr lang="en-US" sz="3200" b="1" dirty="0" smtClean="0">
                <a:solidFill>
                  <a:srgbClr val="FF0000"/>
                </a:solidFill>
                <a:latin typeface="Arial" charset="0"/>
                <a:sym typeface="Wingdings" charset="0"/>
              </a:rPr>
              <a:t>Reduce </a:t>
            </a:r>
            <a:r>
              <a:rPr lang="en-US" sz="3200" b="1" dirty="0" smtClean="0">
                <a:solidFill>
                  <a:srgbClr val="FF0000"/>
                </a:solidFill>
                <a:latin typeface="Arial" charset="0"/>
                <a:sym typeface="Wingdings" charset="0"/>
              </a:rPr>
              <a:t>browning by </a:t>
            </a:r>
            <a:r>
              <a:rPr lang="en-US" sz="3200" b="1" dirty="0">
                <a:solidFill>
                  <a:srgbClr val="FF0000"/>
                </a:solidFill>
                <a:latin typeface="Arial" charset="0"/>
                <a:sym typeface="Wingdings" charset="0"/>
              </a:rPr>
              <a:t>application of </a:t>
            </a:r>
            <a:r>
              <a:rPr lang="en-US" sz="3200" b="1" dirty="0" smtClean="0">
                <a:solidFill>
                  <a:srgbClr val="FF0000"/>
                </a:solidFill>
                <a:latin typeface="Arial" charset="0"/>
                <a:sym typeface="Wingdings" charset="0"/>
              </a:rPr>
              <a:t>heat</a:t>
            </a:r>
          </a:p>
          <a:p>
            <a:pPr eaLnBrk="1" hangingPunct="1">
              <a:buFont typeface="Wingdings" charset="0"/>
              <a:buNone/>
              <a:defRPr/>
            </a:pPr>
            <a:r>
              <a:rPr lang="en-US" sz="3200" b="1" dirty="0" smtClean="0">
                <a:solidFill>
                  <a:srgbClr val="FF0000"/>
                </a:solidFill>
                <a:latin typeface="Verdana" charset="0"/>
                <a:cs typeface="Verdana" charset="0"/>
              </a:rPr>
              <a:t>Condition:</a:t>
            </a:r>
            <a:r>
              <a:rPr lang="en-US" sz="3200" b="1" dirty="0" smtClean="0">
                <a:latin typeface="Verdana" charset="0"/>
                <a:cs typeface="Verdana" charset="0"/>
              </a:rPr>
              <a:t> the </a:t>
            </a:r>
            <a:r>
              <a:rPr lang="en-US" sz="3200" b="1" u="sng" dirty="0" smtClean="0">
                <a:solidFill>
                  <a:srgbClr val="FFCC00"/>
                </a:solidFill>
                <a:latin typeface="Verdana" charset="0"/>
                <a:cs typeface="Verdana" charset="0"/>
              </a:rPr>
              <a:t>temperature</a:t>
            </a:r>
            <a:r>
              <a:rPr lang="en-US" sz="3200" b="1" dirty="0" smtClean="0">
                <a:latin typeface="Verdana" charset="0"/>
                <a:cs typeface="Verdana" charset="0"/>
              </a:rPr>
              <a:t> of storage the </a:t>
            </a:r>
            <a:r>
              <a:rPr lang="en-US" sz="3200" b="1" u="sng" dirty="0" smtClean="0">
                <a:solidFill>
                  <a:srgbClr val="FF6600"/>
                </a:solidFill>
                <a:latin typeface="Verdana" charset="0"/>
                <a:cs typeface="Verdana" charset="0"/>
              </a:rPr>
              <a:t>lower</a:t>
            </a:r>
            <a:r>
              <a:rPr lang="en-US" sz="3200" b="1" dirty="0" smtClean="0">
                <a:latin typeface="Verdana" charset="0"/>
                <a:cs typeface="Verdana" charset="0"/>
              </a:rPr>
              <a:t> the </a:t>
            </a:r>
            <a:r>
              <a:rPr lang="en-US" sz="3200" b="1" u="sng" dirty="0" smtClean="0">
                <a:solidFill>
                  <a:srgbClr val="00CC00"/>
                </a:solidFill>
                <a:latin typeface="Verdana" charset="0"/>
                <a:cs typeface="Verdana" charset="0"/>
              </a:rPr>
              <a:t>better</a:t>
            </a:r>
          </a:p>
          <a:p>
            <a:pPr marL="442913" indent="-442913">
              <a:spcBef>
                <a:spcPts val="2400"/>
              </a:spcBef>
              <a:buFont typeface="Wingdings" charset="0"/>
              <a:buNone/>
              <a:defRPr/>
            </a:pPr>
            <a:r>
              <a:rPr lang="en-US" sz="3200" b="1" u="sng" dirty="0" smtClean="0">
                <a:solidFill>
                  <a:srgbClr val="FF0000"/>
                </a:solidFill>
              </a:rPr>
              <a:t>Storage Life </a:t>
            </a:r>
          </a:p>
          <a:p>
            <a:pPr marL="442913" indent="-442913">
              <a:spcBef>
                <a:spcPct val="20000"/>
              </a:spcBef>
              <a:buFont typeface="Wingdings" charset="0"/>
              <a:buNone/>
              <a:defRPr/>
            </a:pPr>
            <a:r>
              <a:rPr lang="en-US" sz="3200" b="1" dirty="0" smtClean="0">
                <a:solidFill>
                  <a:srgbClr val="FF6600"/>
                </a:solidFill>
              </a:rPr>
              <a:t>2 times </a:t>
            </a:r>
            <a:r>
              <a:rPr lang="en-US" sz="3200" b="1" dirty="0" smtClean="0">
                <a:solidFill>
                  <a:srgbClr val="000090"/>
                </a:solidFill>
              </a:rPr>
              <a:t>in room temperature + MAP</a:t>
            </a:r>
          </a:p>
          <a:p>
            <a:pPr marL="442913" indent="-442913">
              <a:spcBef>
                <a:spcPct val="20000"/>
              </a:spcBef>
              <a:buFont typeface="Wingdings" charset="0"/>
              <a:buNone/>
              <a:defRPr/>
            </a:pPr>
            <a:r>
              <a:rPr lang="en-US" sz="3200" b="1" dirty="0" smtClean="0">
                <a:solidFill>
                  <a:srgbClr val="008000"/>
                </a:solidFill>
              </a:rPr>
              <a:t>4 times </a:t>
            </a:r>
            <a:r>
              <a:rPr lang="en-US" sz="3200" b="1" dirty="0" smtClean="0">
                <a:solidFill>
                  <a:srgbClr val="000090"/>
                </a:solidFill>
              </a:rPr>
              <a:t>in refrigerated temperature + MAP</a:t>
            </a:r>
            <a:endParaRPr lang="en-US" sz="3200" b="1" baseline="-25000" dirty="0" smtClean="0">
              <a:solidFill>
                <a:srgbClr val="000090"/>
              </a:solidFill>
            </a:endParaRPr>
          </a:p>
          <a:p>
            <a:pPr marL="0" indent="0" eaLnBrk="1" hangingPunct="1">
              <a:spcAft>
                <a:spcPct val="20000"/>
              </a:spcAft>
              <a:buFont typeface="Wingdings 2" charset="0"/>
              <a:buNone/>
              <a:defRPr/>
            </a:pPr>
            <a:endParaRPr lang="en-US" sz="3200" b="1" dirty="0">
              <a:latin typeface="Arial" charset="0"/>
              <a:sym typeface="Wingdings"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p:cNvPicPr>
            <a:picLocks noChangeAspect="1"/>
          </p:cNvPicPr>
          <p:nvPr/>
        </p:nvPicPr>
        <p:blipFill>
          <a:blip r:embed="rId3">
            <a:extLst>
              <a:ext uri="{28A0092B-C50C-407E-A947-70E740481C1C}">
                <a14:useLocalDpi xmlns:a14="http://schemas.microsoft.com/office/drawing/2010/main" val="0"/>
              </a:ext>
            </a:extLst>
          </a:blip>
          <a:srcRect l="1703" r="6892"/>
          <a:stretch>
            <a:fillRect/>
          </a:stretch>
        </p:blipFill>
        <p:spPr bwMode="auto">
          <a:xfrm>
            <a:off x="444500" y="3625850"/>
            <a:ext cx="2376488"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p:cNvPicPr>
            <a:picLocks noChangeAspect="1" noChangeArrowheads="1"/>
          </p:cNvPicPr>
          <p:nvPr/>
        </p:nvPicPr>
        <p:blipFill>
          <a:blip r:embed="rId4">
            <a:extLst>
              <a:ext uri="{28A0092B-C50C-407E-A947-70E740481C1C}">
                <a14:useLocalDpi xmlns:a14="http://schemas.microsoft.com/office/drawing/2010/main" val="0"/>
              </a:ext>
            </a:extLst>
          </a:blip>
          <a:srcRect l="77950"/>
          <a:stretch>
            <a:fillRect/>
          </a:stretch>
        </p:blipFill>
        <p:spPr bwMode="auto">
          <a:xfrm>
            <a:off x="2484438" y="31750"/>
            <a:ext cx="1738312"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3789363"/>
            <a:ext cx="19304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60350"/>
            <a:ext cx="1817688"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4388" y="1808163"/>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00" y="4035425"/>
            <a:ext cx="26289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1595438"/>
            <a:ext cx="2500312" cy="21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1943100"/>
            <a:ext cx="1884362"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260350"/>
            <a:ext cx="1852613"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2"/>
          <p:cNvPicPr>
            <a:picLocks noChangeAspect="1" noChangeArrowheads="1"/>
          </p:cNvPicPr>
          <p:nvPr/>
        </p:nvPicPr>
        <p:blipFill>
          <a:blip r:embed="rId12">
            <a:extLst>
              <a:ext uri="{28A0092B-C50C-407E-A947-70E740481C1C}">
                <a14:useLocalDpi xmlns:a14="http://schemas.microsoft.com/office/drawing/2010/main" val="0"/>
              </a:ext>
            </a:extLst>
          </a:blip>
          <a:srcRect l="10847" r="7037" b="9738"/>
          <a:stretch>
            <a:fillRect/>
          </a:stretch>
        </p:blipFill>
        <p:spPr bwMode="auto">
          <a:xfrm>
            <a:off x="4454525" y="104775"/>
            <a:ext cx="2151063"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52462" y="5521325"/>
            <a:ext cx="8042275" cy="1336675"/>
          </a:xfrm>
        </p:spPr>
        <p:txBody>
          <a:bodyPr/>
          <a:lstStyle/>
          <a:p>
            <a:r>
              <a:rPr lang="en-US" b="1" dirty="0" smtClean="0">
                <a:solidFill>
                  <a:srgbClr val="000099"/>
                </a:solidFill>
              </a:rPr>
              <a:t>Agriculture Produce</a:t>
            </a:r>
            <a:endParaRPr lang="en-US" b="1" dirty="0">
              <a:solidFill>
                <a:srgbClr val="00009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3">
            <a:clrChange>
              <a:clrFrom>
                <a:srgbClr val="C1D6E5"/>
              </a:clrFrom>
              <a:clrTo>
                <a:srgbClr val="C1D6E5">
                  <a:alpha val="0"/>
                </a:srgbClr>
              </a:clrTo>
            </a:clrChange>
            <a:extLst>
              <a:ext uri="{28A0092B-C50C-407E-A947-70E740481C1C}">
                <a14:useLocalDpi xmlns:a14="http://schemas.microsoft.com/office/drawing/2010/main" val="0"/>
              </a:ext>
            </a:extLst>
          </a:blip>
          <a:srcRect/>
          <a:stretch>
            <a:fillRect/>
          </a:stretch>
        </p:blipFill>
        <p:spPr bwMode="auto">
          <a:xfrm>
            <a:off x="611188" y="1484313"/>
            <a:ext cx="79216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8"/>
          <p:cNvSpPr>
            <a:spLocks noChangeArrowheads="1"/>
          </p:cNvSpPr>
          <p:nvPr/>
        </p:nvSpPr>
        <p:spPr bwMode="auto">
          <a:xfrm>
            <a:off x="971550" y="260350"/>
            <a:ext cx="730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600" b="1">
                <a:solidFill>
                  <a:srgbClr val="000099"/>
                </a:solidFill>
              </a:rPr>
              <a:t>MAP and Shelf-Life Extension of </a:t>
            </a:r>
          </a:p>
          <a:p>
            <a:pPr algn="ctr"/>
            <a:r>
              <a:rPr lang="en-US" sz="3600" b="1">
                <a:solidFill>
                  <a:srgbClr val="000099"/>
                </a:solidFill>
              </a:rPr>
              <a:t>Fresh Crops</a:t>
            </a:r>
            <a:endParaRPr lang="en-US" sz="3600"/>
          </a:p>
        </p:txBody>
      </p:sp>
      <p:cxnSp>
        <p:nvCxnSpPr>
          <p:cNvPr id="4" name="Straight Arrow Connector 3"/>
          <p:cNvCxnSpPr/>
          <p:nvPr/>
        </p:nvCxnSpPr>
        <p:spPr>
          <a:xfrm>
            <a:off x="2627313" y="2852738"/>
            <a:ext cx="1873250" cy="0"/>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76600" y="4149725"/>
            <a:ext cx="3527425" cy="0"/>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555875" y="2852738"/>
            <a:ext cx="9525" cy="2662237"/>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71838" y="4194175"/>
            <a:ext cx="4762" cy="132238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00563" y="2852738"/>
            <a:ext cx="9525" cy="2662237"/>
          </a:xfrm>
          <a:prstGeom prst="lin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732588" y="4221163"/>
            <a:ext cx="4762" cy="1323975"/>
          </a:xfrm>
          <a:prstGeom prst="line">
            <a:avLst/>
          </a:prstGeom>
          <a:ln w="57150" cmpd="sng">
            <a:solidFill>
              <a:srgbClr val="900000"/>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555875" y="4868863"/>
            <a:ext cx="720725" cy="0"/>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500563" y="4868863"/>
            <a:ext cx="2232025" cy="0"/>
          </a:xfrm>
          <a:prstGeom prst="straightConnector1">
            <a:avLst/>
          </a:prstGeom>
          <a:ln w="57150" cmpd="sng">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557338"/>
            <a:ext cx="76803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7"/>
          <p:cNvSpPr>
            <a:spLocks noChangeArrowheads="1"/>
          </p:cNvSpPr>
          <p:nvPr/>
        </p:nvSpPr>
        <p:spPr bwMode="auto">
          <a:xfrm>
            <a:off x="250825" y="188913"/>
            <a:ext cx="8424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000099"/>
                </a:solidFill>
              </a:rPr>
              <a:t>MAP and Shelf-Life Extension of </a:t>
            </a:r>
          </a:p>
          <a:p>
            <a:pPr algn="ctr"/>
            <a:r>
              <a:rPr lang="en-US" sz="3600" b="1">
                <a:solidFill>
                  <a:srgbClr val="000099"/>
                </a:solidFill>
              </a:rPr>
              <a:t>Fresh Crops</a:t>
            </a:r>
            <a:endParaRPr lang="en-US" sz="36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1268413"/>
            <a:ext cx="82804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8"/>
          <p:cNvSpPr txBox="1">
            <a:spLocks noChangeArrowheads="1"/>
          </p:cNvSpPr>
          <p:nvPr/>
        </p:nvSpPr>
        <p:spPr bwMode="auto">
          <a:xfrm>
            <a:off x="323850" y="4508500"/>
            <a:ext cx="8496300"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b="1">
                <a:solidFill>
                  <a:srgbClr val="000090"/>
                </a:solidFill>
              </a:rPr>
              <a:t>4.5 Months at 5°C + MAP                       4.5 Months with</a:t>
            </a:r>
          </a:p>
          <a:p>
            <a:pPr eaLnBrk="1" hangingPunct="1"/>
            <a:r>
              <a:rPr lang="en-US" sz="2400" b="1">
                <a:solidFill>
                  <a:srgbClr val="000090"/>
                </a:solidFill>
              </a:rPr>
              <a:t>                                                                   normal PE film</a:t>
            </a:r>
          </a:p>
          <a:p>
            <a:pPr eaLnBrk="1" hangingPunct="1"/>
            <a:endParaRPr lang="en-US" sz="2400" b="1">
              <a:solidFill>
                <a:srgbClr val="00009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p:cNvPicPr>
            <a:picLocks noChangeAspect="1"/>
          </p:cNvPicPr>
          <p:nvPr/>
        </p:nvPicPr>
        <p:blipFill>
          <a:blip r:embed="rId2">
            <a:clrChange>
              <a:clrFrom>
                <a:srgbClr val="B1A8A9"/>
              </a:clrFrom>
              <a:clrTo>
                <a:srgbClr val="B1A8A9">
                  <a:alpha val="0"/>
                </a:srgbClr>
              </a:clrTo>
            </a:clrChange>
            <a:extLst>
              <a:ext uri="{28A0092B-C50C-407E-A947-70E740481C1C}">
                <a14:useLocalDpi xmlns:a14="http://schemas.microsoft.com/office/drawing/2010/main" val="0"/>
              </a:ext>
            </a:extLst>
          </a:blip>
          <a:srcRect/>
          <a:stretch>
            <a:fillRect/>
          </a:stretch>
        </p:blipFill>
        <p:spPr bwMode="auto">
          <a:xfrm>
            <a:off x="1763713" y="260350"/>
            <a:ext cx="5491162"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9"/>
          <p:cNvSpPr>
            <a:spLocks noChangeArrowheads="1"/>
          </p:cNvSpPr>
          <p:nvPr/>
        </p:nvSpPr>
        <p:spPr bwMode="auto">
          <a:xfrm>
            <a:off x="1619250" y="5732463"/>
            <a:ext cx="66246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90"/>
                </a:solidFill>
              </a:rPr>
              <a:t>Cold storage of Broccoli as affected by modified atmosphere packaging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620713"/>
            <a:ext cx="5689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8"/>
          <p:cNvSpPr>
            <a:spLocks noChangeArrowheads="1"/>
          </p:cNvSpPr>
          <p:nvPr/>
        </p:nvSpPr>
        <p:spPr bwMode="auto">
          <a:xfrm>
            <a:off x="971550" y="5084763"/>
            <a:ext cx="74882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a:solidFill>
                  <a:srgbClr val="000090"/>
                </a:solidFill>
              </a:rPr>
              <a:t>Cold storage of fresh-cut lettuce as affected by modified atmosphere </a:t>
            </a:r>
            <a:endParaRPr lang="en-US" sz="28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p:cNvPicPr>
            <a:picLocks noChangeAspect="1"/>
          </p:cNvPicPr>
          <p:nvPr/>
        </p:nvPicPr>
        <p:blipFill>
          <a:blip r:embed="rId2">
            <a:clrChange>
              <a:clrFrom>
                <a:srgbClr val="FEFCFF"/>
              </a:clrFrom>
              <a:clrTo>
                <a:srgbClr val="FEFCFF">
                  <a:alpha val="0"/>
                </a:srgbClr>
              </a:clrTo>
            </a:clrChange>
            <a:extLst>
              <a:ext uri="{28A0092B-C50C-407E-A947-70E740481C1C}">
                <a14:useLocalDpi xmlns:a14="http://schemas.microsoft.com/office/drawing/2010/main" val="0"/>
              </a:ext>
            </a:extLst>
          </a:blip>
          <a:srcRect/>
          <a:stretch>
            <a:fillRect/>
          </a:stretch>
        </p:blipFill>
        <p:spPr bwMode="auto">
          <a:xfrm>
            <a:off x="1331913" y="188913"/>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freshplaza.com/2013/0509/xte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813593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b="1" smtClean="0">
                <a:solidFill>
                  <a:srgbClr val="000099"/>
                </a:solidFill>
                <a:ea typeface="ＭＳ Ｐゴシック" pitchFamily="34" charset="-128"/>
              </a:rPr>
              <a:t>Xtend</a:t>
            </a:r>
          </a:p>
        </p:txBody>
      </p:sp>
      <p:sp>
        <p:nvSpPr>
          <p:cNvPr id="39939" name="Content Placeholder 2"/>
          <p:cNvSpPr>
            <a:spLocks noGrp="1"/>
          </p:cNvSpPr>
          <p:nvPr>
            <p:ph idx="1"/>
          </p:nvPr>
        </p:nvSpPr>
        <p:spPr/>
        <p:txBody>
          <a:bodyPr/>
          <a:lstStyle/>
          <a:p>
            <a:r>
              <a:rPr lang="en-US" smtClean="0">
                <a:solidFill>
                  <a:srgbClr val="000099"/>
                </a:solidFill>
                <a:ea typeface="ＭＳ Ｐゴシック" pitchFamily="34" charset="-128"/>
              </a:rPr>
              <a:t>The unique blend of polymers used in Xtend packaging allows for the development of such fungistatic CO</a:t>
            </a:r>
            <a:r>
              <a:rPr lang="en-US" sz="2000" smtClean="0">
                <a:solidFill>
                  <a:srgbClr val="000099"/>
                </a:solidFill>
                <a:ea typeface="ＭＳ Ｐゴシック" pitchFamily="34" charset="-128"/>
              </a:rPr>
              <a:t>2 </a:t>
            </a:r>
            <a:r>
              <a:rPr lang="en-US" smtClean="0">
                <a:solidFill>
                  <a:srgbClr val="000099"/>
                </a:solidFill>
                <a:ea typeface="ＭＳ Ｐゴシック" pitchFamily="34" charset="-128"/>
              </a:rPr>
              <a:t>concentrations within the packaging environment, which contributes significantly to inhibiting decay causing microorganisms such as Botrytis and prolonging storability of berries. </a:t>
            </a:r>
          </a:p>
          <a:p>
            <a:endParaRPr lang="en-US" smtClean="0">
              <a:solidFill>
                <a:srgbClr val="000099"/>
              </a:solidFill>
              <a:ea typeface="ＭＳ Ｐゴシック" pitchFamily="34" charset="-128"/>
            </a:endParaRPr>
          </a:p>
          <a:p>
            <a:r>
              <a:rPr lang="en-US" smtClean="0">
                <a:solidFill>
                  <a:srgbClr val="000099"/>
                </a:solidFill>
                <a:ea typeface="ＭＳ Ｐゴシック" pitchFamily="34" charset="-128"/>
              </a:rPr>
              <a:t>The elevated CO</a:t>
            </a:r>
            <a:r>
              <a:rPr lang="en-US" sz="2000" smtClean="0">
                <a:solidFill>
                  <a:srgbClr val="000099"/>
                </a:solidFill>
                <a:ea typeface="ＭＳ Ｐゴシック" pitchFamily="34" charset="-128"/>
              </a:rPr>
              <a:t>2</a:t>
            </a:r>
            <a:r>
              <a:rPr lang="en-US" smtClean="0">
                <a:solidFill>
                  <a:srgbClr val="000099"/>
                </a:solidFill>
                <a:ea typeface="ＭＳ Ｐゴシック" pitchFamily="34" charset="-128"/>
              </a:rPr>
              <a:t> concentrations coupled with low O</a:t>
            </a:r>
            <a:r>
              <a:rPr lang="en-US" sz="2000" smtClean="0">
                <a:solidFill>
                  <a:srgbClr val="000099"/>
                </a:solidFill>
                <a:ea typeface="ＭＳ Ｐゴシック" pitchFamily="34" charset="-128"/>
              </a:rPr>
              <a:t>2</a:t>
            </a:r>
            <a:r>
              <a:rPr lang="en-US" smtClean="0">
                <a:solidFill>
                  <a:srgbClr val="000099"/>
                </a:solidFill>
                <a:ea typeface="ＭＳ Ｐゴシック" pitchFamily="34" charset="-128"/>
              </a:rPr>
              <a:t> concentrations in Xtend packaging also slow down respiration and aging processes.</a:t>
            </a:r>
            <a:r>
              <a:rPr lang="en-US" smtClean="0">
                <a:ea typeface="ＭＳ Ｐゴシック" pitchFamily="34" charset="-128"/>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freshplaza.com/2013/0509/xte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060575"/>
            <a:ext cx="43815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745538"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088" y="2997200"/>
            <a:ext cx="7543800" cy="1395413"/>
          </a:xfrm>
        </p:spPr>
        <p:txBody>
          <a:bodyPr/>
          <a:lstStyle/>
          <a:p>
            <a:pPr>
              <a:defRPr/>
            </a:pPr>
            <a:r>
              <a:rPr lang="en-US" b="1" dirty="0" smtClean="0">
                <a:solidFill>
                  <a:srgbClr val="000099"/>
                </a:solidFill>
              </a:rPr>
              <a:t>Food Packaging</a:t>
            </a:r>
            <a:endParaRPr lang="en-US" b="1" dirty="0">
              <a:solidFill>
                <a:srgbClr val="000099"/>
              </a:solidFill>
            </a:endParaRPr>
          </a:p>
        </p:txBody>
      </p:sp>
      <p:pic>
        <p:nvPicPr>
          <p:cNvPr id="61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4829175"/>
            <a:ext cx="23256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273175"/>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119697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953000"/>
            <a:ext cx="2590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9"/>
                </a:solidFill>
              </a:rPr>
              <a:t>Conclusion</a:t>
            </a:r>
            <a:endParaRPr lang="en-US" b="1" dirty="0">
              <a:solidFill>
                <a:srgbClr val="000099"/>
              </a:solidFill>
            </a:endParaRPr>
          </a:p>
        </p:txBody>
      </p:sp>
      <p:sp>
        <p:nvSpPr>
          <p:cNvPr id="3" name="Content Placeholder 2"/>
          <p:cNvSpPr>
            <a:spLocks noGrp="1"/>
          </p:cNvSpPr>
          <p:nvPr>
            <p:ph idx="1"/>
          </p:nvPr>
        </p:nvSpPr>
        <p:spPr/>
        <p:txBody>
          <a:bodyPr/>
          <a:lstStyle/>
          <a:p>
            <a:r>
              <a:rPr lang="en-US" dirty="0" smtClean="0">
                <a:solidFill>
                  <a:srgbClr val="000099"/>
                </a:solidFill>
              </a:rPr>
              <a:t>Packaging is important for protection and preservation of your produce</a:t>
            </a:r>
          </a:p>
          <a:p>
            <a:endParaRPr lang="en-US" dirty="0" smtClean="0">
              <a:solidFill>
                <a:srgbClr val="000099"/>
              </a:solidFill>
            </a:endParaRPr>
          </a:p>
          <a:p>
            <a:r>
              <a:rPr lang="en-US" dirty="0" smtClean="0">
                <a:solidFill>
                  <a:srgbClr val="000099"/>
                </a:solidFill>
              </a:rPr>
              <a:t>Active packaging may be used to enhance the shelf life of a product</a:t>
            </a:r>
          </a:p>
          <a:p>
            <a:endParaRPr lang="en-US" dirty="0">
              <a:solidFill>
                <a:srgbClr val="000099"/>
              </a:solidFill>
            </a:endParaRPr>
          </a:p>
          <a:p>
            <a:r>
              <a:rPr lang="en-US" dirty="0" smtClean="0">
                <a:solidFill>
                  <a:srgbClr val="000099"/>
                </a:solidFill>
              </a:rPr>
              <a:t>Modified atmosphere packaging alters the environment of the produce to extend shelf life</a:t>
            </a:r>
          </a:p>
          <a:p>
            <a:endParaRPr lang="en-US" dirty="0"/>
          </a:p>
        </p:txBody>
      </p:sp>
    </p:spTree>
    <p:extLst>
      <p:ext uri="{BB962C8B-B14F-4D97-AF65-F5344CB8AC3E}">
        <p14:creationId xmlns:p14="http://schemas.microsoft.com/office/powerpoint/2010/main" val="3417393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00563" y="549275"/>
            <a:ext cx="3600450" cy="1719263"/>
          </a:xfrm>
        </p:spPr>
        <p:txBody>
          <a:bodyPr/>
          <a:lstStyle/>
          <a:p>
            <a:pPr eaLnBrk="1" hangingPunct="1"/>
            <a:r>
              <a:rPr lang="en-US" sz="2800" b="1" smtClean="0">
                <a:latin typeface="Arial" pitchFamily="34" charset="0"/>
                <a:ea typeface="ＭＳ Ｐゴシック" pitchFamily="34" charset="-128"/>
                <a:cs typeface="Arial" pitchFamily="34" charset="0"/>
              </a:rPr>
              <a:t>Yeh Mon,</a:t>
            </a:r>
            <a:br>
              <a:rPr lang="en-US" sz="2800" b="1" smtClean="0">
                <a:latin typeface="Arial" pitchFamily="34" charset="0"/>
                <a:ea typeface="ＭＳ Ｐゴシック" pitchFamily="34" charset="-128"/>
                <a:cs typeface="Arial" pitchFamily="34" charset="0"/>
              </a:rPr>
            </a:br>
            <a:r>
              <a:rPr lang="en-US" sz="2800" b="1" smtClean="0">
                <a:latin typeface="Arial" pitchFamily="34" charset="0"/>
                <a:ea typeface="ＭＳ Ｐゴシック" pitchFamily="34" charset="-128"/>
                <a:cs typeface="Arial" pitchFamily="34" charset="0"/>
              </a:rPr>
              <a:t>THANK YOU </a:t>
            </a:r>
            <a:br>
              <a:rPr lang="en-US" sz="2800" b="1" smtClean="0">
                <a:latin typeface="Arial" pitchFamily="34" charset="0"/>
                <a:ea typeface="ＭＳ Ｐゴシック" pitchFamily="34" charset="-128"/>
                <a:cs typeface="Arial" pitchFamily="34" charset="0"/>
              </a:rPr>
            </a:br>
            <a:r>
              <a:rPr lang="en-US" sz="2800" b="1" smtClean="0">
                <a:latin typeface="Arial" pitchFamily="34" charset="0"/>
                <a:ea typeface="ＭＳ Ｐゴシック" pitchFamily="34" charset="-128"/>
                <a:cs typeface="Arial" pitchFamily="34" charset="0"/>
              </a:rPr>
              <a:t>for keeping me </a:t>
            </a:r>
            <a:br>
              <a:rPr lang="en-US" sz="2800" b="1" smtClean="0">
                <a:latin typeface="Arial" pitchFamily="34" charset="0"/>
                <a:ea typeface="ＭＳ Ｐゴシック" pitchFamily="34" charset="-128"/>
                <a:cs typeface="Arial" pitchFamily="34" charset="0"/>
              </a:rPr>
            </a:br>
            <a:r>
              <a:rPr lang="en-US" sz="2800" b="1" smtClean="0">
                <a:latin typeface="Arial" pitchFamily="34" charset="0"/>
                <a:ea typeface="ＭＳ Ｐゴシック" pitchFamily="34" charset="-128"/>
                <a:cs typeface="Arial" pitchFamily="34" charset="0"/>
              </a:rPr>
              <a:t>Fresh as Fresh</a:t>
            </a:r>
          </a:p>
        </p:txBody>
      </p:sp>
      <p:pic>
        <p:nvPicPr>
          <p:cNvPr id="43011"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075" y="2349500"/>
            <a:ext cx="38877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 Same Side Corner Rectangle 4"/>
          <p:cNvSpPr>
            <a:spLocks/>
          </p:cNvSpPr>
          <p:nvPr/>
        </p:nvSpPr>
        <p:spPr bwMode="auto">
          <a:xfrm>
            <a:off x="1547813" y="2420938"/>
            <a:ext cx="5111750" cy="4103687"/>
          </a:xfrm>
          <a:custGeom>
            <a:avLst/>
            <a:gdLst>
              <a:gd name="T0" fmla="*/ 683962 w 5111750"/>
              <a:gd name="T1" fmla="*/ 0 h 4103687"/>
              <a:gd name="T2" fmla="*/ 4427788 w 5111750"/>
              <a:gd name="T3" fmla="*/ 0 h 4103687"/>
              <a:gd name="T4" fmla="*/ 5111750 w 5111750"/>
              <a:gd name="T5" fmla="*/ 683962 h 4103687"/>
              <a:gd name="T6" fmla="*/ 5111750 w 5111750"/>
              <a:gd name="T7" fmla="*/ 4103687 h 4103687"/>
              <a:gd name="T8" fmla="*/ 5111750 w 5111750"/>
              <a:gd name="T9" fmla="*/ 4103687 h 4103687"/>
              <a:gd name="T10" fmla="*/ 0 w 5111750"/>
              <a:gd name="T11" fmla="*/ 4103687 h 4103687"/>
              <a:gd name="T12" fmla="*/ 0 w 5111750"/>
              <a:gd name="T13" fmla="*/ 4103687 h 4103687"/>
              <a:gd name="T14" fmla="*/ 0 w 5111750"/>
              <a:gd name="T15" fmla="*/ 683962 h 4103687"/>
              <a:gd name="T16" fmla="*/ 683962 w 5111750"/>
              <a:gd name="T17" fmla="*/ 0 h 41036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1750" h="4103687">
                <a:moveTo>
                  <a:pt x="683962" y="0"/>
                </a:moveTo>
                <a:lnTo>
                  <a:pt x="4427788" y="0"/>
                </a:lnTo>
                <a:cubicBezTo>
                  <a:pt x="4805530" y="0"/>
                  <a:pt x="5111750" y="306220"/>
                  <a:pt x="5111750" y="683962"/>
                </a:cubicBezTo>
                <a:lnTo>
                  <a:pt x="5111750" y="4103687"/>
                </a:lnTo>
                <a:lnTo>
                  <a:pt x="0" y="4103687"/>
                </a:lnTo>
                <a:lnTo>
                  <a:pt x="0" y="683962"/>
                </a:lnTo>
                <a:cubicBezTo>
                  <a:pt x="0" y="306220"/>
                  <a:pt x="306220" y="0"/>
                  <a:pt x="683962" y="0"/>
                </a:cubicBezTo>
                <a:close/>
              </a:path>
            </a:pathLst>
          </a:custGeom>
          <a:noFill/>
          <a:ln w="76200" cap="flat" cmpd="sng">
            <a:solidFill>
              <a:srgbClr val="008000"/>
            </a:solidFill>
            <a:prstDash val="solid"/>
            <a:round/>
            <a:headEnd/>
            <a:tailEnd/>
          </a:ln>
          <a:effectLst>
            <a:outerShdw blurRad="63500" dist="25400" dir="5400000" sx="100999" sy="100999"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7" name="Cloud Callout 6"/>
          <p:cNvSpPr>
            <a:spLocks noChangeArrowheads="1"/>
          </p:cNvSpPr>
          <p:nvPr/>
        </p:nvSpPr>
        <p:spPr bwMode="auto">
          <a:xfrm flipH="1">
            <a:off x="107950" y="692150"/>
            <a:ext cx="3168650" cy="1368425"/>
          </a:xfrm>
          <a:prstGeom prst="cloudCallout">
            <a:avLst>
              <a:gd name="adj1" fmla="val -20833"/>
              <a:gd name="adj2" fmla="val 62500"/>
            </a:avLst>
          </a:prstGeom>
          <a:noFill/>
          <a:ln w="38100">
            <a:solidFill>
              <a:srgbClr val="008000"/>
            </a:solidFill>
            <a:round/>
            <a:headEnd/>
            <a:tailEnd/>
          </a:ln>
          <a:effectLst>
            <a:outerShdw dist="25400" dir="5400000" sx="100999" sy="100999"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43014" name="TextBox 7"/>
          <p:cNvSpPr txBox="1">
            <a:spLocks noChangeArrowheads="1"/>
          </p:cNvSpPr>
          <p:nvPr/>
        </p:nvSpPr>
        <p:spPr bwMode="auto">
          <a:xfrm>
            <a:off x="755650" y="836613"/>
            <a:ext cx="20589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3200" b="1">
                <a:solidFill>
                  <a:srgbClr val="008000"/>
                </a:solidFill>
              </a:rPr>
              <a:t>You good </a:t>
            </a:r>
          </a:p>
          <a:p>
            <a:pPr algn="ctr" eaLnBrk="1" hangingPunct="1"/>
            <a:r>
              <a:rPr lang="en-US" sz="3200" b="1">
                <a:solidFill>
                  <a:srgbClr val="008000"/>
                </a:solidFill>
              </a:rPr>
              <a:t>now?</a:t>
            </a:r>
          </a:p>
        </p:txBody>
      </p:sp>
      <p:sp>
        <p:nvSpPr>
          <p:cNvPr id="9" name="Cloud Callout 8"/>
          <p:cNvSpPr>
            <a:spLocks noChangeArrowheads="1"/>
          </p:cNvSpPr>
          <p:nvPr/>
        </p:nvSpPr>
        <p:spPr bwMode="auto">
          <a:xfrm rot="713368">
            <a:off x="4003675" y="293688"/>
            <a:ext cx="4672013" cy="2659062"/>
          </a:xfrm>
          <a:prstGeom prst="cloudCallout">
            <a:avLst>
              <a:gd name="adj1" fmla="val -20833"/>
              <a:gd name="adj2" fmla="val 62500"/>
            </a:avLst>
          </a:prstGeom>
          <a:noFill/>
          <a:ln w="57150">
            <a:solidFill>
              <a:srgbClr val="FFFF00"/>
            </a:solidFill>
            <a:round/>
            <a:headEnd/>
            <a:tailEnd/>
          </a:ln>
          <a:effectLst>
            <a:outerShdw dist="25400" dir="5400000" sx="100999" sy="100999"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b="1" dirty="0" smtClean="0">
                <a:solidFill>
                  <a:srgbClr val="000099"/>
                </a:solidFill>
                <a:ea typeface="ＭＳ Ｐゴシック" pitchFamily="34" charset="-128"/>
              </a:rPr>
              <a:t>What is the reason for packaging?</a:t>
            </a:r>
          </a:p>
        </p:txBody>
      </p:sp>
      <p:sp>
        <p:nvSpPr>
          <p:cNvPr id="7171" name="Content Placeholder 2"/>
          <p:cNvSpPr>
            <a:spLocks noGrp="1"/>
          </p:cNvSpPr>
          <p:nvPr>
            <p:ph idx="1"/>
          </p:nvPr>
        </p:nvSpPr>
        <p:spPr/>
        <p:txBody>
          <a:bodyPr/>
          <a:lstStyle/>
          <a:p>
            <a:r>
              <a:rPr lang="en-US" b="1" dirty="0" smtClean="0">
                <a:solidFill>
                  <a:srgbClr val="000099"/>
                </a:solidFill>
                <a:ea typeface="ＭＳ Ｐゴシック" pitchFamily="34" charset="-128"/>
              </a:rPr>
              <a:t>Containment</a:t>
            </a:r>
          </a:p>
          <a:p>
            <a:r>
              <a:rPr lang="en-US" b="1" dirty="0" smtClean="0">
                <a:solidFill>
                  <a:srgbClr val="000099"/>
                </a:solidFill>
                <a:ea typeface="ＭＳ Ｐゴシック" pitchFamily="34" charset="-128"/>
              </a:rPr>
              <a:t>Protection</a:t>
            </a:r>
          </a:p>
          <a:p>
            <a:r>
              <a:rPr lang="en-US" b="1" dirty="0" smtClean="0">
                <a:solidFill>
                  <a:srgbClr val="000099"/>
                </a:solidFill>
                <a:ea typeface="ＭＳ Ｐゴシック" pitchFamily="34" charset="-128"/>
              </a:rPr>
              <a:t>Preservation</a:t>
            </a:r>
          </a:p>
          <a:p>
            <a:r>
              <a:rPr lang="en-US" b="1" dirty="0" smtClean="0">
                <a:solidFill>
                  <a:srgbClr val="000099"/>
                </a:solidFill>
                <a:ea typeface="ＭＳ Ｐゴシック" pitchFamily="34" charset="-128"/>
              </a:rPr>
              <a:t>Distribution</a:t>
            </a:r>
          </a:p>
          <a:p>
            <a:r>
              <a:rPr lang="en-US" b="1" dirty="0" smtClean="0">
                <a:solidFill>
                  <a:srgbClr val="000099"/>
                </a:solidFill>
                <a:ea typeface="ＭＳ Ｐゴシック" pitchFamily="34" charset="-128"/>
              </a:rPr>
              <a:t>Identification</a:t>
            </a:r>
          </a:p>
          <a:p>
            <a:r>
              <a:rPr lang="en-US" b="1" dirty="0" smtClean="0">
                <a:solidFill>
                  <a:srgbClr val="000099"/>
                </a:solidFill>
                <a:ea typeface="ＭＳ Ｐゴシック" pitchFamily="34" charset="-128"/>
              </a:rPr>
              <a:t>Communication</a:t>
            </a:r>
          </a:p>
          <a:p>
            <a:r>
              <a:rPr lang="en-US" b="1" dirty="0" smtClean="0">
                <a:solidFill>
                  <a:srgbClr val="000099"/>
                </a:solidFill>
                <a:ea typeface="ＭＳ Ｐゴシック" pitchFamily="34" charset="-128"/>
              </a:rPr>
              <a:t>Convenience</a:t>
            </a:r>
          </a:p>
          <a:p>
            <a:endParaRPr lang="en-US" dirty="0" smtClean="0">
              <a:ea typeface="ＭＳ Ｐゴシック" pitchFamily="34" charset="-128"/>
            </a:endParaRP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88" y="3789363"/>
            <a:ext cx="2424112"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254250"/>
            <a:ext cx="2301875"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dirty="0" smtClean="0">
                <a:solidFill>
                  <a:srgbClr val="000099"/>
                </a:solidFill>
                <a:ea typeface="ＭＳ Ｐゴシック" pitchFamily="34" charset="-128"/>
              </a:rPr>
              <a:t>New Innovative </a:t>
            </a:r>
            <a:br>
              <a:rPr lang="en-US" b="1" dirty="0" smtClean="0">
                <a:solidFill>
                  <a:srgbClr val="000099"/>
                </a:solidFill>
                <a:ea typeface="ＭＳ Ｐゴシック" pitchFamily="34" charset="-128"/>
              </a:rPr>
            </a:br>
            <a:r>
              <a:rPr lang="en-US" b="1" dirty="0" smtClean="0">
                <a:solidFill>
                  <a:srgbClr val="000099"/>
                </a:solidFill>
                <a:ea typeface="ＭＳ Ｐゴシック" pitchFamily="34" charset="-128"/>
              </a:rPr>
              <a:t>Fruit Packaging Designs</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470150"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275013"/>
            <a:ext cx="2247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636713"/>
            <a:ext cx="30956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dirty="0" smtClean="0">
                <a:solidFill>
                  <a:srgbClr val="000099"/>
                </a:solidFill>
                <a:ea typeface="ＭＳ Ｐゴシック" pitchFamily="34" charset="-128"/>
              </a:rPr>
              <a:t>Protection</a:t>
            </a:r>
          </a:p>
        </p:txBody>
      </p:sp>
      <p:sp>
        <p:nvSpPr>
          <p:cNvPr id="3" name="Content Placeholder 2"/>
          <p:cNvSpPr>
            <a:spLocks noGrp="1"/>
          </p:cNvSpPr>
          <p:nvPr>
            <p:ph idx="1"/>
          </p:nvPr>
        </p:nvSpPr>
        <p:spPr/>
        <p:txBody>
          <a:bodyPr/>
          <a:lstStyle/>
          <a:p>
            <a:pPr>
              <a:defRPr/>
            </a:pPr>
            <a:r>
              <a:rPr lang="en-US" dirty="0" smtClean="0">
                <a:solidFill>
                  <a:srgbClr val="000099"/>
                </a:solidFill>
              </a:rPr>
              <a:t>A good package will protect its contents from the environment</a:t>
            </a:r>
          </a:p>
          <a:p>
            <a:pPr marL="0" indent="0">
              <a:buFont typeface="Wingdings 2" pitchFamily="18" charset="2"/>
              <a:buNone/>
              <a:defRPr/>
            </a:pPr>
            <a:endParaRPr lang="en-US" dirty="0" smtClean="0">
              <a:solidFill>
                <a:srgbClr val="000099"/>
              </a:solidFill>
            </a:endParaRPr>
          </a:p>
          <a:p>
            <a:pPr>
              <a:defRPr/>
            </a:pPr>
            <a:r>
              <a:rPr lang="en-US" dirty="0" smtClean="0">
                <a:solidFill>
                  <a:srgbClr val="000099"/>
                </a:solidFill>
              </a:rPr>
              <a:t>Protection may be from water vapor, oxygen, light, microorganisms, other contaminants, vibration, shock </a:t>
            </a:r>
          </a:p>
          <a:p>
            <a:pPr marL="0" indent="0">
              <a:buFont typeface="Wingdings 2" pitchFamily="18" charset="2"/>
              <a:buNone/>
              <a:defRPr/>
            </a:pPr>
            <a:endParaRPr lang="en-US" dirty="0" smtClean="0">
              <a:solidFill>
                <a:srgbClr val="000099"/>
              </a:solidFill>
            </a:endParaRPr>
          </a:p>
          <a:p>
            <a:pPr>
              <a:defRPr/>
            </a:pPr>
            <a:r>
              <a:rPr lang="en-US" dirty="0" smtClean="0">
                <a:solidFill>
                  <a:srgbClr val="000099"/>
                </a:solidFill>
              </a:rPr>
              <a:t>Packaging can function to </a:t>
            </a:r>
            <a:r>
              <a:rPr lang="en-US" b="1" dirty="0" smtClean="0">
                <a:solidFill>
                  <a:srgbClr val="000099"/>
                </a:solidFill>
              </a:rPr>
              <a:t>preserve</a:t>
            </a:r>
            <a:r>
              <a:rPr lang="en-US" dirty="0" smtClean="0">
                <a:solidFill>
                  <a:srgbClr val="000099"/>
                </a:solidFill>
              </a:rPr>
              <a:t> and/or </a:t>
            </a:r>
            <a:r>
              <a:rPr lang="en-US" b="1" dirty="0" smtClean="0">
                <a:solidFill>
                  <a:srgbClr val="000099"/>
                </a:solidFill>
              </a:rPr>
              <a:t>extend</a:t>
            </a:r>
            <a:r>
              <a:rPr lang="en-US" dirty="0" smtClean="0">
                <a:solidFill>
                  <a:srgbClr val="000099"/>
                </a:solidFill>
              </a:rPr>
              <a:t> the shelf life of food products</a:t>
            </a:r>
          </a:p>
          <a:p>
            <a:pPr>
              <a:defRPr/>
            </a:pPr>
            <a:endParaRPr lang="en-US" dirty="0" smtClean="0"/>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b="1" smtClean="0">
                <a:solidFill>
                  <a:srgbClr val="000099"/>
                </a:solidFill>
                <a:ea typeface="ＭＳ Ｐゴシック" pitchFamily="34" charset="-128"/>
              </a:rPr>
              <a:t>Preservation</a:t>
            </a:r>
          </a:p>
        </p:txBody>
      </p:sp>
      <p:sp>
        <p:nvSpPr>
          <p:cNvPr id="10243" name="Content Placeholder 2"/>
          <p:cNvSpPr>
            <a:spLocks noGrp="1"/>
          </p:cNvSpPr>
          <p:nvPr>
            <p:ph idx="1"/>
          </p:nvPr>
        </p:nvSpPr>
        <p:spPr/>
        <p:txBody>
          <a:bodyPr/>
          <a:lstStyle/>
          <a:p>
            <a:r>
              <a:rPr lang="en-US" dirty="0" smtClean="0">
                <a:solidFill>
                  <a:srgbClr val="000099"/>
                </a:solidFill>
                <a:ea typeface="ＭＳ Ｐゴシック" pitchFamily="34" charset="-128"/>
              </a:rPr>
              <a:t>Other ways packaging can preserve foods include:</a:t>
            </a:r>
          </a:p>
          <a:p>
            <a:endParaRPr lang="en-US" dirty="0" smtClean="0">
              <a:solidFill>
                <a:srgbClr val="000099"/>
              </a:solidFill>
              <a:ea typeface="ＭＳ Ｐゴシック" pitchFamily="34" charset="-128"/>
            </a:endParaRPr>
          </a:p>
          <a:p>
            <a:r>
              <a:rPr lang="en-US" dirty="0" smtClean="0">
                <a:solidFill>
                  <a:srgbClr val="000099"/>
                </a:solidFill>
                <a:ea typeface="ＭＳ Ｐゴシック" pitchFamily="34" charset="-128"/>
              </a:rPr>
              <a:t>Acting as a </a:t>
            </a:r>
            <a:r>
              <a:rPr lang="en-US" b="1" dirty="0" smtClean="0">
                <a:solidFill>
                  <a:srgbClr val="000099"/>
                </a:solidFill>
                <a:ea typeface="ＭＳ Ｐゴシック" pitchFamily="34" charset="-128"/>
              </a:rPr>
              <a:t>barrier</a:t>
            </a:r>
            <a:r>
              <a:rPr lang="en-US" dirty="0" smtClean="0">
                <a:solidFill>
                  <a:srgbClr val="000099"/>
                </a:solidFill>
                <a:ea typeface="ＭＳ Ｐゴシック" pitchFamily="34" charset="-128"/>
              </a:rPr>
              <a:t> to water vapor, oxygen, carbon dioxide, other volatiles and contaminants, light and microorganisms</a:t>
            </a:r>
          </a:p>
          <a:p>
            <a:endParaRPr lang="en-US" dirty="0" smtClean="0">
              <a:solidFill>
                <a:srgbClr val="000099"/>
              </a:solidFill>
              <a:ea typeface="ＭＳ Ｐゴシック" pitchFamily="34" charset="-128"/>
            </a:endParaRPr>
          </a:p>
          <a:p>
            <a:r>
              <a:rPr lang="en-US" dirty="0" smtClean="0">
                <a:solidFill>
                  <a:srgbClr val="000099"/>
                </a:solidFill>
                <a:ea typeface="ＭＳ Ｐゴシック" pitchFamily="34" charset="-128"/>
              </a:rPr>
              <a:t>Interacting with the product to extend shelf life (</a:t>
            </a:r>
            <a:r>
              <a:rPr lang="en-US" b="1" dirty="0" smtClean="0">
                <a:solidFill>
                  <a:srgbClr val="000099"/>
                </a:solidFill>
                <a:ea typeface="ＭＳ Ｐゴシック" pitchFamily="34" charset="-128"/>
              </a:rPr>
              <a:t>active packaging</a:t>
            </a:r>
            <a:r>
              <a:rPr lang="en-US" dirty="0" smtClean="0">
                <a:solidFill>
                  <a:srgbClr val="000099"/>
                </a:solidFill>
                <a:ea typeface="ＭＳ Ｐゴシック" pitchFamily="34" charset="-128"/>
              </a:rPr>
              <a:t>)</a:t>
            </a:r>
          </a:p>
          <a:p>
            <a:endParaRPr lang="en-US" dirty="0" smtClean="0">
              <a:solidFill>
                <a:srgbClr val="000099"/>
              </a:solidFill>
              <a:ea typeface="ＭＳ Ｐゴシック"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179512" y="908720"/>
          <a:ext cx="4320480" cy="5616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4644008" y="908720"/>
          <a:ext cx="4355976" cy="551192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403350" y="404813"/>
            <a:ext cx="6865938" cy="461962"/>
          </a:xfrm>
          <a:prstGeom prst="rect">
            <a:avLst/>
          </a:prstGeom>
          <a:noFill/>
        </p:spPr>
        <p:txBody>
          <a:bodyPr wrap="none">
            <a:spAutoFit/>
          </a:bodyPr>
          <a:lstStyle/>
          <a:p>
            <a:pPr>
              <a:defRPr/>
            </a:pPr>
            <a:r>
              <a:rPr lang="en-US" sz="2400" b="1" dirty="0">
                <a:solidFill>
                  <a:schemeClr val="accent6">
                    <a:lumMod val="40000"/>
                    <a:lumOff val="60000"/>
                  </a:schemeClr>
                </a:solidFill>
                <a:latin typeface="Arial" charset="0"/>
                <a:ea typeface="ＭＳ Ｐゴシック" charset="0"/>
                <a:cs typeface="ＭＳ Ｐゴシック" charset="0"/>
              </a:rPr>
              <a:t>FRUITS</a:t>
            </a:r>
            <a:r>
              <a:rPr lang="en-US" sz="2400" b="1" dirty="0">
                <a:latin typeface="Arial" charset="0"/>
                <a:ea typeface="ＭＳ Ｐゴシック" charset="0"/>
                <a:cs typeface="ＭＳ Ｐゴシック" charset="0"/>
              </a:rPr>
              <a:t>                                       </a:t>
            </a:r>
            <a:r>
              <a:rPr lang="en-US" sz="2400" b="1" dirty="0">
                <a:solidFill>
                  <a:schemeClr val="accent5">
                    <a:lumMod val="75000"/>
                  </a:schemeClr>
                </a:solidFill>
                <a:latin typeface="Arial" charset="0"/>
                <a:ea typeface="ＭＳ Ｐゴシック" charset="0"/>
                <a:cs typeface="ＭＳ Ｐゴシック" charset="0"/>
              </a:rPr>
              <a:t>VEGETABLES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2.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Breeze.thmx</Template>
  <TotalTime>4119</TotalTime>
  <Words>1103</Words>
  <Application>Microsoft Office PowerPoint</Application>
  <PresentationFormat>On-screen Show (4:3)</PresentationFormat>
  <Paragraphs>183</Paragraphs>
  <Slides>41</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Breeze</vt:lpstr>
      <vt:lpstr>Image Photo Editor</vt:lpstr>
      <vt:lpstr>How Modified Atmosphere Packaging (MAP) can reduce fresh crops losses and maintain quality  Prof. Noureddine Benkeblia Dr Andrea Goldson Barnaby</vt:lpstr>
      <vt:lpstr>Overview</vt:lpstr>
      <vt:lpstr>Agriculture Produce</vt:lpstr>
      <vt:lpstr>Food Packaging</vt:lpstr>
      <vt:lpstr>What is the reason for packaging?</vt:lpstr>
      <vt:lpstr>New Innovative  Fruit Packaging Designs</vt:lpstr>
      <vt:lpstr>Protection</vt:lpstr>
      <vt:lpstr>Preservation</vt:lpstr>
      <vt:lpstr>PowerPoint Presentation</vt:lpstr>
      <vt:lpstr>Active Packaging</vt:lpstr>
      <vt:lpstr>Major active packaging technologies</vt:lpstr>
      <vt:lpstr>Oxygen scavengers</vt:lpstr>
      <vt:lpstr>PowerPoint Presentation</vt:lpstr>
      <vt:lpstr>PowerPoint Presentation</vt:lpstr>
      <vt:lpstr>Ethylene scavengers</vt:lpstr>
      <vt:lpstr>PowerPoint Presentation</vt:lpstr>
      <vt:lpstr>PowerPoint Presentation</vt:lpstr>
      <vt:lpstr>Moisture regulators</vt:lpstr>
      <vt:lpstr>Antimicrobial regulators</vt:lpstr>
      <vt:lpstr>Packaging in the tropics</vt:lpstr>
      <vt:lpstr>THE TYPES OF ATMOSPHERE MANIPULATION INSIDE THE PACKAGE ARE:   1. Controlled Atmosphere Packaging (CAP) 2. Modified Atmosphere Packaging (MAP) 3. Vacuum Packaging </vt:lpstr>
      <vt:lpstr>PowerPoint Presentation</vt:lpstr>
      <vt:lpstr>PowerPoint Presentation</vt:lpstr>
      <vt:lpstr>Modified atmosphere packaging</vt:lpstr>
      <vt:lpstr>PowerPoint Presentation</vt:lpstr>
      <vt:lpstr>MODIFIED ATMOSPHERE PACKAGING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Xtend</vt:lpstr>
      <vt:lpstr>PowerPoint Presentation</vt:lpstr>
      <vt:lpstr>PowerPoint Presentation</vt:lpstr>
      <vt:lpstr>Conclusion</vt:lpstr>
      <vt:lpstr>Yeh Mon, THANK YOU  for keeping me  Fresh as Fresh</vt:lpstr>
    </vt:vector>
  </TitlesOfParts>
  <Company>que-ftsp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RATNA</dc:creator>
  <cp:lastModifiedBy>USER</cp:lastModifiedBy>
  <cp:revision>70</cp:revision>
  <dcterms:created xsi:type="dcterms:W3CDTF">2004-02-20T04:39:00Z</dcterms:created>
  <dcterms:modified xsi:type="dcterms:W3CDTF">2016-07-05T15:58:59Z</dcterms:modified>
</cp:coreProperties>
</file>